
<file path=[Content_Types].xml><?xml version="1.0" encoding="utf-8"?>
<Types xmlns="http://schemas.openxmlformats.org/package/2006/content-types">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Lst>
  <p:notesMasterIdLst>
    <p:notesMasterId r:id="rId39"/>
  </p:notesMasterIdLst>
  <p:handoutMasterIdLst>
    <p:handoutMasterId r:id="rId40"/>
  </p:handoutMasterIdLst>
  <p:sldIdLst>
    <p:sldId id="256" r:id="rId3"/>
    <p:sldId id="269" r:id="rId4"/>
    <p:sldId id="268" r:id="rId5"/>
    <p:sldId id="316" r:id="rId6"/>
    <p:sldId id="315" r:id="rId7"/>
    <p:sldId id="314" r:id="rId8"/>
    <p:sldId id="277" r:id="rId9"/>
    <p:sldId id="278" r:id="rId10"/>
    <p:sldId id="279" r:id="rId11"/>
    <p:sldId id="280" r:id="rId12"/>
    <p:sldId id="283" r:id="rId13"/>
    <p:sldId id="284" r:id="rId14"/>
    <p:sldId id="288" r:id="rId15"/>
    <p:sldId id="289" r:id="rId16"/>
    <p:sldId id="286" r:id="rId17"/>
    <p:sldId id="287" r:id="rId18"/>
    <p:sldId id="296" r:id="rId19"/>
    <p:sldId id="295" r:id="rId20"/>
    <p:sldId id="260" r:id="rId21"/>
    <p:sldId id="285" r:id="rId22"/>
    <p:sldId id="297" r:id="rId23"/>
    <p:sldId id="281" r:id="rId24"/>
    <p:sldId id="302" r:id="rId25"/>
    <p:sldId id="303" r:id="rId26"/>
    <p:sldId id="306" r:id="rId27"/>
    <p:sldId id="307" r:id="rId28"/>
    <p:sldId id="301" r:id="rId29"/>
    <p:sldId id="272" r:id="rId30"/>
    <p:sldId id="273" r:id="rId31"/>
    <p:sldId id="309" r:id="rId32"/>
    <p:sldId id="310" r:id="rId33"/>
    <p:sldId id="318" r:id="rId34"/>
    <p:sldId id="317" r:id="rId35"/>
    <p:sldId id="311" r:id="rId36"/>
    <p:sldId id="312" r:id="rId37"/>
    <p:sldId id="26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2" orient="horz" pos="2160">
          <p15:clr>
            <a:srgbClr val="A4A3A4"/>
          </p15:clr>
        </p15:guide>
        <p15:guide id="3" pos="240" userDrawn="1">
          <p15:clr>
            <a:srgbClr val="A4A3A4"/>
          </p15:clr>
        </p15:guide>
        <p15:guide id="4" pos="5520" userDrawn="1">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Giller" initials="RG" lastIdx="29" clrIdx="0">
    <p:extLst>
      <p:ext uri="{19B8F6BF-5375-455C-9EA6-DF929625EA0E}">
        <p15:presenceInfo xmlns:p15="http://schemas.microsoft.com/office/powerpoint/2012/main" userId="S-1-5-21-118686488-851801907-1540833222-30556" providerId="AD"/>
      </p:ext>
    </p:extLst>
  </p:cmAuthor>
  <p:cmAuthor id="2" name="Sarah Tomkin" initials="ST" lastIdx="2" clrIdx="1">
    <p:extLst>
      <p:ext uri="{19B8F6BF-5375-455C-9EA6-DF929625EA0E}">
        <p15:presenceInfo xmlns:p15="http://schemas.microsoft.com/office/powerpoint/2012/main" userId="S-1-5-21-118686488-851801907-1540833222-528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E00"/>
    <a:srgbClr val="00467F"/>
    <a:srgbClr val="E09900"/>
    <a:srgbClr val="005499"/>
    <a:srgbClr val="002A4C"/>
    <a:srgbClr val="BBDFEC"/>
    <a:srgbClr val="004C8C"/>
    <a:srgbClr val="005BA6"/>
    <a:srgbClr val="005AA6"/>
    <a:srgbClr val="0045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94" autoAdjust="0"/>
    <p:restoredTop sz="94665" autoAdjust="0"/>
  </p:normalViewPr>
  <p:slideViewPr>
    <p:cSldViewPr snapToGrid="0" snapToObjects="1">
      <p:cViewPr varScale="1">
        <p:scale>
          <a:sx n="88" d="100"/>
          <a:sy n="88" d="100"/>
        </p:scale>
        <p:origin x="1094" y="34"/>
      </p:cViewPr>
      <p:guideLst>
        <p:guide orient="horz" pos="4224"/>
        <p:guide orient="horz" pos="2160"/>
        <p:guide pos="240"/>
        <p:guide pos="55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4" d="100"/>
          <a:sy n="134" d="100"/>
        </p:scale>
        <p:origin x="26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9ACEC-C433-E143-8326-3C91F5376C52}" type="datetimeFigureOut">
              <a:rPr lang="en-US" smtClean="0"/>
              <a:t>10/4/2019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E5BFFD-5036-1D45-9583-D9C17A2E08DA}" type="slidenum">
              <a:rPr lang="en-US" smtClean="0"/>
              <a:t>‹#›</a:t>
            </a:fld>
            <a:endParaRPr lang="en-US" dirty="0"/>
          </a:p>
        </p:txBody>
      </p:sp>
    </p:spTree>
    <p:extLst>
      <p:ext uri="{BB962C8B-B14F-4D97-AF65-F5344CB8AC3E}">
        <p14:creationId xmlns:p14="http://schemas.microsoft.com/office/powerpoint/2010/main" val="16609356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AD7C3B-5443-1B45-9882-EF5EBCFEAC34}" type="datetimeFigureOut">
              <a:rPr lang="en-US" smtClean="0"/>
              <a:t>10/4/2019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F0E360-186A-8E47-8F89-C77D2E1C7907}" type="slidenum">
              <a:rPr lang="en-US" smtClean="0"/>
              <a:t>‹#›</a:t>
            </a:fld>
            <a:endParaRPr lang="en-US" dirty="0"/>
          </a:p>
        </p:txBody>
      </p:sp>
    </p:spTree>
    <p:extLst>
      <p:ext uri="{BB962C8B-B14F-4D97-AF65-F5344CB8AC3E}">
        <p14:creationId xmlns:p14="http://schemas.microsoft.com/office/powerpoint/2010/main" val="3402947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F0E360-186A-8E47-8F89-C77D2E1C7907}" type="slidenum">
              <a:rPr lang="en-US" smtClean="0"/>
              <a:t>1</a:t>
            </a:fld>
            <a:endParaRPr lang="en-US" dirty="0"/>
          </a:p>
        </p:txBody>
      </p:sp>
    </p:spTree>
    <p:extLst>
      <p:ext uri="{BB962C8B-B14F-4D97-AF65-F5344CB8AC3E}">
        <p14:creationId xmlns:p14="http://schemas.microsoft.com/office/powerpoint/2010/main" val="82073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E360-186A-8E47-8F89-C77D2E1C7907}" type="slidenum">
              <a:rPr lang="en-US" smtClean="0"/>
              <a:t>19</a:t>
            </a:fld>
            <a:endParaRPr lang="en-US" dirty="0"/>
          </a:p>
        </p:txBody>
      </p:sp>
    </p:spTree>
    <p:extLst>
      <p:ext uri="{BB962C8B-B14F-4D97-AF65-F5344CB8AC3E}">
        <p14:creationId xmlns:p14="http://schemas.microsoft.com/office/powerpoint/2010/main" val="85600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F0E360-186A-8E47-8F89-C77D2E1C7907}" type="slidenum">
              <a:rPr lang="en-US" smtClean="0"/>
              <a:t>36</a:t>
            </a:fld>
            <a:endParaRPr lang="en-US" dirty="0"/>
          </a:p>
        </p:txBody>
      </p:sp>
    </p:spTree>
    <p:extLst>
      <p:ext uri="{BB962C8B-B14F-4D97-AF65-F5344CB8AC3E}">
        <p14:creationId xmlns:p14="http://schemas.microsoft.com/office/powerpoint/2010/main" val="369606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65760" y="2688806"/>
            <a:ext cx="8412480" cy="1214896"/>
          </a:xfrm>
        </p:spPr>
        <p:txBody>
          <a:bodyPr anchor="ctr" anchorCtr="0">
            <a:noAutofit/>
          </a:bodyPr>
          <a:lstStyle>
            <a:lvl1pPr algn="ctr">
              <a:defRPr sz="3600" b="1" spc="-100" baseline="0">
                <a:solidFill>
                  <a:schemeClr val="bg1"/>
                </a:solidFill>
              </a:defRPr>
            </a:lvl1pPr>
          </a:lstStyle>
          <a:p>
            <a:r>
              <a:rPr lang="en-US" dirty="0"/>
              <a:t>Title Page Option 1</a:t>
            </a:r>
          </a:p>
        </p:txBody>
      </p:sp>
      <p:sp>
        <p:nvSpPr>
          <p:cNvPr id="3" name="Subtitle 2"/>
          <p:cNvSpPr>
            <a:spLocks noGrp="1"/>
          </p:cNvSpPr>
          <p:nvPr>
            <p:ph type="subTitle" idx="1" hasCustomPrompt="1"/>
          </p:nvPr>
        </p:nvSpPr>
        <p:spPr>
          <a:xfrm>
            <a:off x="381000" y="5786790"/>
            <a:ext cx="8382000" cy="640080"/>
          </a:xfrm>
        </p:spPr>
        <p:txBody>
          <a:bodyPr>
            <a:noAutofit/>
          </a:bodyPr>
          <a:lstStyle>
            <a:lvl1pPr marL="0" indent="0" algn="r">
              <a:lnSpc>
                <a:spcPct val="110000"/>
              </a:lnSpc>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p>
          <a:p>
            <a:r>
              <a:rPr lang="en-US" dirty="0"/>
              <a:t>Date</a:t>
            </a:r>
          </a:p>
        </p:txBody>
      </p:sp>
      <p:cxnSp>
        <p:nvCxnSpPr>
          <p:cNvPr id="10" name="Straight Connector 9">
            <a:extLst>
              <a:ext uri="{FF2B5EF4-FFF2-40B4-BE49-F238E27FC236}">
                <a16:creationId xmlns:a16="http://schemas.microsoft.com/office/drawing/2014/main" id="{11C4CC2F-4179-374A-AF1E-7D95BB27DBD4}"/>
              </a:ext>
            </a:extLst>
          </p:cNvPr>
          <p:cNvCxnSpPr>
            <a:cxnSpLocks/>
          </p:cNvCxnSpPr>
          <p:nvPr userDrawn="1"/>
        </p:nvCxnSpPr>
        <p:spPr>
          <a:xfrm>
            <a:off x="3028950" y="1985475"/>
            <a:ext cx="6115050"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355931" y="166981"/>
            <a:ext cx="2834640" cy="2001256"/>
          </a:xfrm>
          <a:prstGeom prst="rect">
            <a:avLst/>
          </a:prstGeom>
          <a:effectLst>
            <a:outerShdw blurRad="88900" dist="38100" dir="5100000" algn="tl" rotWithShape="0">
              <a:schemeClr val="tx1">
                <a:lumMod val="50000"/>
                <a:lumOff val="50000"/>
                <a:alpha val="23000"/>
              </a:schemeClr>
            </a:outerShdw>
          </a:effectLst>
        </p:spPr>
      </p:pic>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t="75043"/>
          <a:stretch/>
        </p:blipFill>
        <p:spPr>
          <a:xfrm>
            <a:off x="630251" y="1857375"/>
            <a:ext cx="2286000" cy="206022"/>
          </a:xfrm>
          <a:prstGeom prst="rect">
            <a:avLst/>
          </a:prstGeom>
        </p:spPr>
      </p:pic>
      <p:cxnSp>
        <p:nvCxnSpPr>
          <p:cNvPr id="9" name="Straight Connector 8">
            <a:extLst>
              <a:ext uri="{FF2B5EF4-FFF2-40B4-BE49-F238E27FC236}">
                <a16:creationId xmlns:a16="http://schemas.microsoft.com/office/drawing/2014/main" id="{11C4CC2F-4179-374A-AF1E-7D95BB27DBD4}"/>
              </a:ext>
            </a:extLst>
          </p:cNvPr>
          <p:cNvCxnSpPr>
            <a:cxnSpLocks/>
          </p:cNvCxnSpPr>
          <p:nvPr userDrawn="1"/>
        </p:nvCxnSpPr>
        <p:spPr>
          <a:xfrm>
            <a:off x="-5715" y="1985475"/>
            <a:ext cx="616916"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1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Continued - 2 Line Titl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80160" y="914400"/>
            <a:ext cx="7498080" cy="5303520"/>
          </a:xfrm>
        </p:spPr>
        <p:txBody>
          <a:bodyPr/>
          <a:lstStyle>
            <a:lvl1pPr marL="228600" indent="-228600">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2"/>
          </p:nvPr>
        </p:nvSpPr>
        <p:spPr/>
        <p:txBody>
          <a:bodyPr/>
          <a:lstStyle/>
          <a:p>
            <a:fld id="{7815BBDA-0295-214D-8F35-7BAA04DD6A5D}" type="slidenum">
              <a:rPr lang="en-US" smtClean="0"/>
              <a:pPr/>
              <a:t>‹#›</a:t>
            </a:fld>
            <a:endParaRPr lang="en-US" dirty="0"/>
          </a:p>
        </p:txBody>
      </p:sp>
      <p:sp>
        <p:nvSpPr>
          <p:cNvPr id="3" name="Title 2"/>
          <p:cNvSpPr>
            <a:spLocks noGrp="1"/>
          </p:cNvSpPr>
          <p:nvPr>
            <p:ph type="title"/>
          </p:nvPr>
        </p:nvSpPr>
        <p:spPr/>
        <p:txBody>
          <a:bodyPr tIns="91440"/>
          <a:lstStyle>
            <a:lvl1pPr>
              <a:defRPr sz="2000" cap="all" baseline="0"/>
            </a:lvl1pPr>
          </a:lstStyle>
          <a:p>
            <a:r>
              <a:rPr lang="en-US"/>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itle Blue">
    <p:bg>
      <p:bgPr>
        <a:solidFill>
          <a:schemeClr val="accent3"/>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ECDA7B4-9F55-8B4E-BDD7-4D3D046BF4F9}"/>
              </a:ext>
            </a:extLst>
          </p:cNvPr>
          <p:cNvPicPr>
            <a:picLocks noChangeAspect="1"/>
          </p:cNvPicPr>
          <p:nvPr userDrawn="1"/>
        </p:nvPicPr>
        <p:blipFill>
          <a:blip r:embed="rId2"/>
          <a:stretch>
            <a:fillRect/>
          </a:stretch>
        </p:blipFill>
        <p:spPr>
          <a:xfrm>
            <a:off x="1722286" y="1482683"/>
            <a:ext cx="6256020" cy="3892635"/>
          </a:xfrm>
          <a:prstGeom prst="rect">
            <a:avLst/>
          </a:prstGeom>
        </p:spPr>
      </p:pic>
      <p:sp>
        <p:nvSpPr>
          <p:cNvPr id="3" name="Title 2"/>
          <p:cNvSpPr>
            <a:spLocks noGrp="1"/>
          </p:cNvSpPr>
          <p:nvPr>
            <p:ph type="title"/>
          </p:nvPr>
        </p:nvSpPr>
        <p:spPr>
          <a:xfrm>
            <a:off x="1280160" y="2834640"/>
            <a:ext cx="7498080" cy="914400"/>
          </a:xfrm>
        </p:spPr>
        <p:txBody>
          <a:bodyPr anchor="ctr" anchorCtr="0">
            <a:noAutofit/>
          </a:bodyPr>
          <a:lstStyle>
            <a:lvl1pPr algn="ctr">
              <a:defRPr sz="3600">
                <a:solidFill>
                  <a:schemeClr val="bg1">
                    <a:lumMod val="95000"/>
                  </a:schemeClr>
                </a:solidFill>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A256FC18-3331-5240-B3DE-57BA3A138E84}"/>
              </a:ext>
            </a:extLst>
          </p:cNvPr>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9" name="Slide Number Placeholder 5">
            <a:extLst>
              <a:ext uri="{FF2B5EF4-FFF2-40B4-BE49-F238E27FC236}">
                <a16:creationId xmlns:a16="http://schemas.microsoft.com/office/drawing/2014/main" id="{B5EFB386-D330-6C48-9698-47C3B8AC8C21}"/>
              </a:ext>
            </a:extLst>
          </p:cNvPr>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578CA-2AAB-0645-A5E7-AF0B9AF88F85}"/>
              </a:ext>
            </a:extLst>
          </p:cNvPr>
          <p:cNvPicPr>
            <a:picLocks noChangeAspect="1"/>
          </p:cNvPicPr>
          <p:nvPr userDrawn="1"/>
        </p:nvPicPr>
        <p:blipFill>
          <a:blip r:embed="rId2">
            <a:alphaModFix amt="25000"/>
          </a:blip>
          <a:stretch>
            <a:fillRect/>
          </a:stretch>
        </p:blipFill>
        <p:spPr>
          <a:xfrm>
            <a:off x="1722286" y="1489634"/>
            <a:ext cx="6256020" cy="3878732"/>
          </a:xfrm>
          <a:prstGeom prst="rect">
            <a:avLst/>
          </a:prstGeom>
        </p:spPr>
      </p:pic>
      <p:sp>
        <p:nvSpPr>
          <p:cNvPr id="2" name="Title 1"/>
          <p:cNvSpPr>
            <a:spLocks noGrp="1"/>
          </p:cNvSpPr>
          <p:nvPr>
            <p:ph type="title"/>
          </p:nvPr>
        </p:nvSpPr>
        <p:spPr>
          <a:xfrm>
            <a:off x="1280160" y="2834640"/>
            <a:ext cx="7498079" cy="914400"/>
          </a:xfrm>
        </p:spPr>
        <p:txBody>
          <a:bodyPr anchor="ctr" anchorCtr="0">
            <a:noAutofit/>
          </a:bodyPr>
          <a:lstStyle>
            <a:lvl1pPr algn="ctr">
              <a:defRPr sz="3600" b="1"/>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70458F7C-2F35-B643-8392-F0DBFEE6E7D1}"/>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30280EFC-97FF-414E-909F-7A965D1E4AE9}"/>
              </a:ext>
            </a:extLst>
          </p:cNvPr>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a:extLst>
              <a:ext uri="{FF2B5EF4-FFF2-40B4-BE49-F238E27FC236}">
                <a16:creationId xmlns:a16="http://schemas.microsoft.com/office/drawing/2014/main" id="{A12DACB5-36DE-EF4F-B007-D42D0FD5006E}"/>
              </a:ext>
            </a:extLst>
          </p:cNvPr>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293853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3"/>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56425" y="2639831"/>
            <a:ext cx="2831150" cy="1022360"/>
          </a:xfrm>
          <a:prstGeom prst="rect">
            <a:avLst/>
          </a:prstGeom>
        </p:spPr>
      </p:pic>
      <p:sp>
        <p:nvSpPr>
          <p:cNvPr id="2" name="TextBox 1">
            <a:extLst>
              <a:ext uri="{FF2B5EF4-FFF2-40B4-BE49-F238E27FC236}">
                <a16:creationId xmlns:a16="http://schemas.microsoft.com/office/drawing/2014/main" id="{4CB7CDB1-BA13-E841-B303-8D2CCE92959F}"/>
              </a:ext>
            </a:extLst>
          </p:cNvPr>
          <p:cNvSpPr txBox="1"/>
          <p:nvPr userDrawn="1"/>
        </p:nvSpPr>
        <p:spPr>
          <a:xfrm>
            <a:off x="3605225" y="3853747"/>
            <a:ext cx="1933550" cy="307777"/>
          </a:xfrm>
          <a:prstGeom prst="rect">
            <a:avLst/>
          </a:prstGeom>
          <a:noFill/>
        </p:spPr>
        <p:txBody>
          <a:bodyPr wrap="square" lIns="0" tIns="0" rIns="0" bIns="0" rtlCol="0">
            <a:spAutoFit/>
          </a:bodyPr>
          <a:lstStyle/>
          <a:p>
            <a:pPr algn="ctr"/>
            <a:r>
              <a:rPr lang="en-US" sz="2000" dirty="0">
                <a:solidFill>
                  <a:schemeClr val="bg1"/>
                </a:solidFill>
              </a:rPr>
              <a:t>www.grsm.com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Whi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C578CA-2AAB-0645-A5E7-AF0B9AF88F85}"/>
              </a:ext>
            </a:extLst>
          </p:cNvPr>
          <p:cNvPicPr>
            <a:picLocks noChangeAspect="1"/>
          </p:cNvPicPr>
          <p:nvPr userDrawn="1"/>
        </p:nvPicPr>
        <p:blipFill>
          <a:blip r:embed="rId2">
            <a:alphaModFix amt="25000"/>
          </a:blip>
          <a:stretch>
            <a:fillRect/>
          </a:stretch>
        </p:blipFill>
        <p:spPr>
          <a:xfrm>
            <a:off x="2783127" y="227549"/>
            <a:ext cx="3608171" cy="2237066"/>
          </a:xfrm>
          <a:prstGeom prst="rect">
            <a:avLst/>
          </a:prstGeom>
        </p:spPr>
      </p:pic>
      <p:sp>
        <p:nvSpPr>
          <p:cNvPr id="2" name="Title 1"/>
          <p:cNvSpPr>
            <a:spLocks noGrp="1"/>
          </p:cNvSpPr>
          <p:nvPr>
            <p:ph type="title" hasCustomPrompt="1"/>
          </p:nvPr>
        </p:nvSpPr>
        <p:spPr>
          <a:xfrm>
            <a:off x="851535" y="3208259"/>
            <a:ext cx="7498079" cy="914400"/>
          </a:xfrm>
        </p:spPr>
        <p:txBody>
          <a:bodyPr anchor="ctr" anchorCtr="0">
            <a:noAutofit/>
          </a:bodyPr>
          <a:lstStyle>
            <a:lvl1pPr algn="ctr">
              <a:defRPr sz="3600" b="1" baseline="0"/>
            </a:lvl1pPr>
          </a:lstStyle>
          <a:p>
            <a:r>
              <a:rPr lang="en-US" dirty="0"/>
              <a:t>Title Page Option 2</a:t>
            </a:r>
          </a:p>
        </p:txBody>
      </p:sp>
      <p:sp>
        <p:nvSpPr>
          <p:cNvPr id="4" name="Rectangle 3">
            <a:extLst>
              <a:ext uri="{FF2B5EF4-FFF2-40B4-BE49-F238E27FC236}">
                <a16:creationId xmlns:a16="http://schemas.microsoft.com/office/drawing/2014/main" id="{70458F7C-2F35-B643-8392-F0DBFEE6E7D1}"/>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665" y="42086"/>
            <a:ext cx="3951279" cy="2789138"/>
          </a:xfrm>
          <a:prstGeom prst="rect">
            <a:avLst/>
          </a:prstGeom>
        </p:spPr>
      </p:pic>
      <p:cxnSp>
        <p:nvCxnSpPr>
          <p:cNvPr id="9" name="Straight Connector 8">
            <a:extLst>
              <a:ext uri="{FF2B5EF4-FFF2-40B4-BE49-F238E27FC236}">
                <a16:creationId xmlns:a16="http://schemas.microsoft.com/office/drawing/2014/main" id="{11C4CC2F-4179-374A-AF1E-7D95BB27DBD4}"/>
              </a:ext>
            </a:extLst>
          </p:cNvPr>
          <p:cNvCxnSpPr>
            <a:cxnSpLocks/>
          </p:cNvCxnSpPr>
          <p:nvPr userDrawn="1"/>
        </p:nvCxnSpPr>
        <p:spPr>
          <a:xfrm>
            <a:off x="6391298" y="2697866"/>
            <a:ext cx="2752702"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11C4CC2F-4179-374A-AF1E-7D95BB27DBD4}"/>
              </a:ext>
            </a:extLst>
          </p:cNvPr>
          <p:cNvCxnSpPr>
            <a:cxnSpLocks/>
          </p:cNvCxnSpPr>
          <p:nvPr userDrawn="1"/>
        </p:nvCxnSpPr>
        <p:spPr>
          <a:xfrm>
            <a:off x="0" y="2697866"/>
            <a:ext cx="2700068" cy="0"/>
          </a:xfrm>
          <a:prstGeom prst="line">
            <a:avLst/>
          </a:prstGeom>
          <a:ln w="66675" cmpd="sng">
            <a:solidFill>
              <a:srgbClr val="FECE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210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10" name="Title Placeholder 1">
            <a:extLst>
              <a:ext uri="{FF2B5EF4-FFF2-40B4-BE49-F238E27FC236}">
                <a16:creationId xmlns:a16="http://schemas.microsoft.com/office/drawing/2014/main" id="{3C320077-32B8-3B4D-848D-C246363899B0}"/>
              </a:ext>
            </a:extLst>
          </p:cNvPr>
          <p:cNvSpPr>
            <a:spLocks noGrp="1"/>
          </p:cNvSpPr>
          <p:nvPr>
            <p:ph type="title"/>
          </p:nvPr>
        </p:nvSpPr>
        <p:spPr>
          <a:xfrm>
            <a:off x="1280160" y="274320"/>
            <a:ext cx="7498079" cy="457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5CE4D6D8-B4C8-AA45-BC62-F79ECF9FFBEA}"/>
              </a:ext>
            </a:extLst>
          </p:cNvPr>
          <p:cNvSpPr>
            <a:spLocks noGrp="1"/>
          </p:cNvSpPr>
          <p:nvPr>
            <p:ph type="body" sz="quarter" idx="12"/>
          </p:nvPr>
        </p:nvSpPr>
        <p:spPr>
          <a:xfrm>
            <a:off x="1279525" y="906463"/>
            <a:ext cx="7498079" cy="5303837"/>
          </a:xfrm>
        </p:spPr>
        <p:txBody>
          <a:bodyPr/>
          <a:lstStyle>
            <a:lvl1pPr>
              <a:defRPr/>
            </a:lvl1pPr>
            <a:lvl2pPr>
              <a:defRPr/>
            </a:lvl2pPr>
            <a:lvl3pPr>
              <a:defRPr/>
            </a:lvl3pPr>
            <a:lvl4pPr>
              <a:defRPr/>
            </a:lvl4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9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A255-FAA2-4F49-B60B-C82F322606F4}"/>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94B40803-18F7-2C4E-8175-65605C44B4F7}"/>
              </a:ext>
            </a:extLst>
          </p:cNvPr>
          <p:cNvSpPr>
            <a:spLocks noGrp="1"/>
          </p:cNvSpPr>
          <p:nvPr>
            <p:ph type="sldNum" sz="quarter" idx="10"/>
          </p:nvPr>
        </p:nvSpPr>
        <p:spPr/>
        <p:txBody>
          <a:bodyPr/>
          <a:lstStyle/>
          <a:p>
            <a:fld id="{7815BBDA-0295-214D-8F35-7BAA04DD6A5D}" type="slidenum">
              <a:rPr lang="en-US" smtClean="0"/>
              <a:pPr/>
              <a:t>‹#›</a:t>
            </a:fld>
            <a:endParaRPr lang="en-US" dirty="0"/>
          </a:p>
        </p:txBody>
      </p:sp>
      <p:sp>
        <p:nvSpPr>
          <p:cNvPr id="5" name="Content Placeholder 4">
            <a:extLst>
              <a:ext uri="{FF2B5EF4-FFF2-40B4-BE49-F238E27FC236}">
                <a16:creationId xmlns:a16="http://schemas.microsoft.com/office/drawing/2014/main" id="{A5310AA5-E168-0541-8806-6FD112E9CF35}"/>
              </a:ext>
            </a:extLst>
          </p:cNvPr>
          <p:cNvSpPr>
            <a:spLocks noGrp="1"/>
          </p:cNvSpPr>
          <p:nvPr>
            <p:ph sz="quarter" idx="11"/>
          </p:nvPr>
        </p:nvSpPr>
        <p:spPr>
          <a:xfrm>
            <a:off x="1280160" y="914400"/>
            <a:ext cx="7498715" cy="5303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59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2 Line Titl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5" name="Title 4"/>
          <p:cNvSpPr>
            <a:spLocks noGrp="1"/>
          </p:cNvSpPr>
          <p:nvPr>
            <p:ph type="title" hasCustomPrompt="1"/>
          </p:nvPr>
        </p:nvSpPr>
        <p:spPr>
          <a:xfrm>
            <a:off x="1280160" y="274320"/>
            <a:ext cx="7498079" cy="818686"/>
          </a:xfrm>
        </p:spPr>
        <p:txBody>
          <a:bodyPr>
            <a:spAutoFit/>
          </a:bodyPr>
          <a:lstStyle>
            <a:lvl1pPr>
              <a:defRPr baseline="0"/>
            </a:lvl1pPr>
          </a:lstStyle>
          <a:p>
            <a:r>
              <a:rPr lang="en-US" dirty="0"/>
              <a:t>Click to edit Master title style </a:t>
            </a:r>
            <a:br>
              <a:rPr lang="en-US" dirty="0"/>
            </a:br>
            <a:r>
              <a:rPr lang="en-US" dirty="0"/>
              <a:t>Two Lines</a:t>
            </a:r>
          </a:p>
        </p:txBody>
      </p:sp>
      <p:sp>
        <p:nvSpPr>
          <p:cNvPr id="4" name="Text Placeholder 3">
            <a:extLst>
              <a:ext uri="{FF2B5EF4-FFF2-40B4-BE49-F238E27FC236}">
                <a16:creationId xmlns:a16="http://schemas.microsoft.com/office/drawing/2014/main" id="{55859E11-7C09-604E-A862-B00AE807931F}"/>
              </a:ext>
            </a:extLst>
          </p:cNvPr>
          <p:cNvSpPr>
            <a:spLocks noGrp="1"/>
          </p:cNvSpPr>
          <p:nvPr>
            <p:ph type="body" sz="quarter" idx="12"/>
          </p:nvPr>
        </p:nvSpPr>
        <p:spPr>
          <a:xfrm>
            <a:off x="1279525" y="1280160"/>
            <a:ext cx="7499350" cy="4937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3 Line Title">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
        <p:nvSpPr>
          <p:cNvPr id="5" name="Title 4"/>
          <p:cNvSpPr>
            <a:spLocks noGrp="1"/>
          </p:cNvSpPr>
          <p:nvPr>
            <p:ph type="title" hasCustomPrompt="1"/>
          </p:nvPr>
        </p:nvSpPr>
        <p:spPr>
          <a:xfrm>
            <a:off x="1280160" y="274320"/>
            <a:ext cx="7498079" cy="1228028"/>
          </a:xfrm>
        </p:spPr>
        <p:txBody>
          <a:bodyPr>
            <a:spAutoFit/>
          </a:bodyPr>
          <a:lstStyle/>
          <a:p>
            <a:r>
              <a:rPr lang="en-US" dirty="0"/>
              <a:t>Click to edit Master title style</a:t>
            </a:r>
            <a:br>
              <a:rPr lang="en-US" dirty="0"/>
            </a:br>
            <a:r>
              <a:rPr lang="en-US" dirty="0"/>
              <a:t>Two Lines</a:t>
            </a:r>
            <a:br>
              <a:rPr lang="en-US" dirty="0"/>
            </a:br>
            <a:r>
              <a:rPr lang="en-US" dirty="0"/>
              <a:t>Three Lines</a:t>
            </a:r>
          </a:p>
        </p:txBody>
      </p:sp>
      <p:sp>
        <p:nvSpPr>
          <p:cNvPr id="4" name="Text Placeholder 3">
            <a:extLst>
              <a:ext uri="{FF2B5EF4-FFF2-40B4-BE49-F238E27FC236}">
                <a16:creationId xmlns:a16="http://schemas.microsoft.com/office/drawing/2014/main" id="{514E9541-17E9-7244-9F79-0E2F864377AE}"/>
              </a:ext>
            </a:extLst>
          </p:cNvPr>
          <p:cNvSpPr>
            <a:spLocks noGrp="1"/>
          </p:cNvSpPr>
          <p:nvPr>
            <p:ph type="body" sz="quarter" idx="12"/>
          </p:nvPr>
        </p:nvSpPr>
        <p:spPr>
          <a:xfrm>
            <a:off x="1279525" y="1682496"/>
            <a:ext cx="7499350" cy="45354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1280160" y="914400"/>
            <a:ext cx="7498080" cy="5303520"/>
          </a:xfrm>
        </p:spPr>
        <p:txBody>
          <a:bodyPr/>
          <a:lstStyle>
            <a:lvl1pPr marL="228600" indent="-228600">
              <a:spcBef>
                <a:spcPts val="1200"/>
              </a:spcBef>
              <a:buClr>
                <a:schemeClr val="accent1"/>
              </a:buClr>
              <a:buSzPct val="100000"/>
              <a:buFont typeface="Arial" panose="020B0604020202020204" pitchFamily="34" charset="0"/>
              <a:buChar char="•"/>
              <a:tabLst/>
              <a:defRPr sz="1800"/>
            </a:lvl1pPr>
            <a:lvl2pPr marL="548640" indent="-274320">
              <a:buClr>
                <a:schemeClr val="tx1"/>
              </a:buClr>
              <a:buSzPct val="90000"/>
              <a:buFont typeface="+mj-lt"/>
              <a:buAutoNum type="arabicPeriod"/>
              <a:tabLst/>
              <a:defRPr sz="1800"/>
            </a:lvl2pPr>
            <a:lvl3pPr marL="822960" indent="-274320">
              <a:buClr>
                <a:schemeClr val="tx1"/>
              </a:buClr>
              <a:buSzPct val="90000"/>
              <a:buFont typeface="+mj-lt"/>
              <a:buAutoNum type="arabicPeriod"/>
              <a:tabLst/>
              <a:defRPr sz="1800"/>
            </a:lvl3pPr>
            <a:lvl4pPr marL="1097280" indent="-274320">
              <a:buClr>
                <a:schemeClr val="tx1"/>
              </a:buClr>
              <a:buSzPct val="90000"/>
              <a:buFont typeface="+mj-lt"/>
              <a:buAutoNum type="arabicPeriod"/>
              <a:tabLst/>
              <a:defRPr sz="1800"/>
            </a:lvl4pPr>
            <a:lvl5pPr marL="1371600" indent="-274320">
              <a:buClr>
                <a:schemeClr val="tx1"/>
              </a:buClr>
              <a:buSzPct val="90000"/>
              <a:buFont typeface="+mj-lt"/>
              <a:buAutoNum type="arabicPeriod"/>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1656114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List - 2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0"/>
          </p:nvPr>
        </p:nvSpPr>
        <p:spPr>
          <a:xfrm>
            <a:off x="1280160" y="914400"/>
            <a:ext cx="7498080" cy="5303520"/>
          </a:xfrm>
        </p:spPr>
        <p:txBody>
          <a:bodyPr/>
          <a:lstStyle>
            <a:lvl1pPr marL="228600" indent="-228600">
              <a:spcBef>
                <a:spcPts val="1200"/>
              </a:spcBef>
              <a:buClr>
                <a:schemeClr val="accent1"/>
              </a:buClr>
              <a:buSzPct val="100000"/>
              <a:buFont typeface="Arial" panose="020B0604020202020204" pitchFamily="34" charset="0"/>
              <a:buChar char="•"/>
              <a:tabLst/>
              <a:defRPr sz="1800"/>
            </a:lvl1pPr>
            <a:lvl2pPr marL="548640" indent="-274320">
              <a:buClr>
                <a:schemeClr val="tx1"/>
              </a:buClr>
              <a:buSzPct val="90000"/>
              <a:buFont typeface="+mj-lt"/>
              <a:buAutoNum type="arabicPeriod"/>
              <a:tabLst/>
              <a:defRPr sz="1800"/>
            </a:lvl2pPr>
            <a:lvl3pPr marL="822960" indent="-274320">
              <a:buClr>
                <a:schemeClr val="tx1"/>
              </a:buClr>
              <a:buSzPct val="90000"/>
              <a:buFont typeface="+mj-lt"/>
              <a:buAutoNum type="arabicPeriod"/>
              <a:tabLst/>
              <a:defRPr sz="1800"/>
            </a:lvl3pPr>
            <a:lvl4pPr marL="1097280" indent="-274320">
              <a:buClr>
                <a:schemeClr val="tx1"/>
              </a:buClr>
              <a:buSzPct val="90000"/>
              <a:buFont typeface="+mj-lt"/>
              <a:buAutoNum type="arabicPeriod"/>
              <a:tabLst/>
              <a:defRPr sz="1800"/>
            </a:lvl4pPr>
            <a:lvl5pPr marL="1371600" indent="-274320">
              <a:buClr>
                <a:schemeClr val="tx1"/>
              </a:buClr>
              <a:buSzPct val="90000"/>
              <a:buFont typeface="+mj-lt"/>
              <a:buAutoNum type="arabicPeriod"/>
              <a:tabLs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1"/>
          </p:nvPr>
        </p:nvSpPr>
        <p:spPr/>
        <p:txBody>
          <a:bodyPr/>
          <a:lstStyle/>
          <a:p>
            <a:fld id="{7815BBDA-0295-214D-8F35-7BAA04DD6A5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ontinue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280160" y="914400"/>
            <a:ext cx="7498080" cy="5303520"/>
          </a:xfrm>
        </p:spPr>
        <p:txBody>
          <a:bodyPr/>
          <a:lstStyle>
            <a:lvl1pPr marL="228600" indent="-228600">
              <a:buFont typeface="Arial" panose="020B0604020202020204" pitchFamily="34" charset="0"/>
              <a:buChar char="•"/>
              <a:tabLst/>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laceholder 1"/>
          <p:cNvSpPr>
            <a:spLocks noGrp="1"/>
          </p:cNvSpPr>
          <p:nvPr>
            <p:ph type="sldNum" sz="quarter" idx="12"/>
          </p:nvPr>
        </p:nvSpPr>
        <p:spPr/>
        <p:txBody>
          <a:bodyPr/>
          <a:lstStyle/>
          <a:p>
            <a:fld id="{7815BBDA-0295-214D-8F35-7BAA04DD6A5D}" type="slidenum">
              <a:rPr lang="en-US" smtClean="0"/>
              <a:pPr/>
              <a:t>‹#›</a:t>
            </a:fld>
            <a:endParaRPr lang="en-US" dirty="0"/>
          </a:p>
        </p:txBody>
      </p:sp>
      <p:sp>
        <p:nvSpPr>
          <p:cNvPr id="3" name="Title 2"/>
          <p:cNvSpPr>
            <a:spLocks noGrp="1"/>
          </p:cNvSpPr>
          <p:nvPr>
            <p:ph type="title"/>
          </p:nvPr>
        </p:nvSpPr>
        <p:spPr/>
        <p:txBody>
          <a:bodyPr tIns="91440"/>
          <a:lstStyle>
            <a:lvl1pPr>
              <a:defRPr sz="2000" cap="all" baseline="0"/>
            </a:lvl1pPr>
          </a:lstStyle>
          <a:p>
            <a:r>
              <a:rPr lang="en-US"/>
              <a:t>Click to edit Master title style</a:t>
            </a:r>
            <a:endParaRPr lang="en-US" dirty="0"/>
          </a:p>
        </p:txBody>
      </p:sp>
    </p:spTree>
    <p:extLst>
      <p:ext uri="{BB962C8B-B14F-4D97-AF65-F5344CB8AC3E}">
        <p14:creationId xmlns:p14="http://schemas.microsoft.com/office/powerpoint/2010/main" val="60832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66D8C0-0B17-254B-84DE-1D9B4430D785}"/>
              </a:ext>
            </a:extLst>
          </p:cNvPr>
          <p:cNvSpPr/>
          <p:nvPr userDrawn="1"/>
        </p:nvSpPr>
        <p:spPr>
          <a:xfrm rot="10800000">
            <a:off x="0" y="5943600"/>
            <a:ext cx="9144000" cy="914400"/>
          </a:xfrm>
          <a:prstGeom prst="rect">
            <a:avLst/>
          </a:prstGeom>
          <a:gradFill flip="none" rotWithShape="1">
            <a:gsLst>
              <a:gs pos="0">
                <a:schemeClr val="bg2"/>
              </a:gs>
              <a:gs pos="100000">
                <a:schemeClr val="bg1"/>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1" name="Straight Connector 10"/>
          <p:cNvCxnSpPr>
            <a:cxnSpLocks/>
          </p:cNvCxnSpPr>
          <p:nvPr userDrawn="1"/>
        </p:nvCxnSpPr>
        <p:spPr>
          <a:xfrm flipV="1">
            <a:off x="914400" y="274320"/>
            <a:ext cx="0" cy="6217920"/>
          </a:xfrm>
          <a:prstGeom prst="line">
            <a:avLst/>
          </a:prstGeom>
          <a:ln w="381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1280160" y="274320"/>
            <a:ext cx="7498079" cy="45720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280160" y="914400"/>
            <a:ext cx="7498079" cy="5303520"/>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16200000">
            <a:off x="46764" y="588016"/>
            <a:ext cx="1081049" cy="390379"/>
          </a:xfrm>
          <a:prstGeom prst="rect">
            <a:avLst/>
          </a:prstGeom>
        </p:spPr>
      </p:pic>
      <p:sp>
        <p:nvSpPr>
          <p:cNvPr id="6" name="Slide Number Placeholder 5"/>
          <p:cNvSpPr>
            <a:spLocks noGrp="1"/>
          </p:cNvSpPr>
          <p:nvPr>
            <p:ph type="sldNum" sz="quarter" idx="4"/>
          </p:nvPr>
        </p:nvSpPr>
        <p:spPr>
          <a:xfrm>
            <a:off x="686297" y="6535972"/>
            <a:ext cx="456206" cy="199653"/>
          </a:xfrm>
          <a:prstGeom prst="rect">
            <a:avLst/>
          </a:prstGeom>
        </p:spPr>
        <p:txBody>
          <a:bodyPr vert="horz" lIns="91440" tIns="45720" rIns="91440" bIns="0" rtlCol="0" anchor="b" anchorCtr="0"/>
          <a:lstStyle>
            <a:lvl1pPr algn="ctr">
              <a:defRPr sz="1100">
                <a:solidFill>
                  <a:schemeClr val="bg1">
                    <a:lumMod val="50000"/>
                  </a:schemeClr>
                </a:solidFill>
              </a:defRPr>
            </a:lvl1pPr>
          </a:lstStyle>
          <a:p>
            <a:fld id="{7815BBDA-0295-214D-8F35-7BAA04DD6A5D}" type="slidenum">
              <a:rPr lang="en-US" smtClean="0"/>
              <a:pPr/>
              <a:t>‹#›</a:t>
            </a:fld>
            <a:endParaRPr lang="en-US" dirty="0"/>
          </a:p>
        </p:txBody>
      </p:sp>
    </p:spTree>
    <p:extLst>
      <p:ext uri="{BB962C8B-B14F-4D97-AF65-F5344CB8AC3E}">
        <p14:creationId xmlns:p14="http://schemas.microsoft.com/office/powerpoint/2010/main" val="2783985664"/>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58" r:id="rId3"/>
    <p:sldLayoutId id="2147483689" r:id="rId4"/>
    <p:sldLayoutId id="2147483685" r:id="rId5"/>
    <p:sldLayoutId id="2147483688" r:id="rId6"/>
    <p:sldLayoutId id="2147483684" r:id="rId7"/>
    <p:sldLayoutId id="2147483686" r:id="rId8"/>
    <p:sldLayoutId id="2147483683" r:id="rId9"/>
    <p:sldLayoutId id="2147483687" r:id="rId10"/>
    <p:sldLayoutId id="2147483663" r:id="rId11"/>
    <p:sldLayoutId id="2147483680" r:id="rId12"/>
    <p:sldLayoutId id="2147483678" r:id="rId13"/>
  </p:sldLayoutIdLst>
  <p:hf hdr="0" ftr="0" dt="0"/>
  <p:txStyles>
    <p:titleStyle>
      <a:lvl1pPr algn="l" defTabSz="457200" rtl="0" eaLnBrk="1" latinLnBrk="0" hangingPunct="1">
        <a:lnSpc>
          <a:spcPct val="95000"/>
        </a:lnSpc>
        <a:spcBef>
          <a:spcPct val="0"/>
        </a:spcBef>
        <a:buNone/>
        <a:defRPr sz="2800" b="1" kern="1200" spc="-10" baseline="0">
          <a:solidFill>
            <a:srgbClr val="004680"/>
          </a:solidFill>
          <a:latin typeface="+mj-lt"/>
          <a:ea typeface="+mj-ea"/>
          <a:cs typeface="+mj-cs"/>
        </a:defRPr>
      </a:lvl1pPr>
    </p:titleStyle>
    <p:bodyStyle>
      <a:lvl1pPr marL="230188" indent="-230188" algn="l" defTabSz="457200" rtl="0" eaLnBrk="1" latinLnBrk="0" hangingPunct="1">
        <a:lnSpc>
          <a:spcPct val="110000"/>
        </a:lnSpc>
        <a:spcBef>
          <a:spcPts val="1500"/>
        </a:spcBef>
        <a:buClr>
          <a:schemeClr val="accent1"/>
        </a:buClr>
        <a:buSzPct val="100000"/>
        <a:buFont typeface="Arial" panose="020B0604020202020204" pitchFamily="34" charset="0"/>
        <a:buChar char="•"/>
        <a:tabLst/>
        <a:defRPr sz="1800" b="0" kern="1200">
          <a:solidFill>
            <a:schemeClr val="tx1"/>
          </a:solidFill>
          <a:latin typeface="+mn-lt"/>
          <a:ea typeface="+mn-ea"/>
          <a:cs typeface="+mn-cs"/>
        </a:defRPr>
      </a:lvl1pPr>
      <a:lvl2pPr marL="457200" indent="-230188"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2pPr>
      <a:lvl3pPr marL="6858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3pPr>
      <a:lvl4pPr marL="9144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4pPr>
      <a:lvl5pPr marL="1143000" indent="-228600" algn="l" defTabSz="457200" rtl="0" eaLnBrk="1" latinLnBrk="0" hangingPunct="1">
        <a:lnSpc>
          <a:spcPct val="110000"/>
        </a:lnSpc>
        <a:spcBef>
          <a:spcPts val="600"/>
        </a:spcBef>
        <a:spcAft>
          <a:spcPts val="0"/>
        </a:spcAft>
        <a:buClr>
          <a:schemeClr val="accent1"/>
        </a:buClr>
        <a:buSzPct val="85000"/>
        <a:buFont typeface="System Font Regular"/>
        <a:buChar char="»"/>
        <a:tabLst/>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video" Target="https://www.youtube.com/embed/mPzjbXgaVO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q_ATY9gim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aqoXFCCTfm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https://www.youtube.com/embed/9bizykuQjfg" TargetMode="Externa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xml"/><Relationship Id="rId1" Type="http://schemas.openxmlformats.org/officeDocument/2006/relationships/video" Target="https://www.youtube.com/embed/9K30e9O3Nn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18160" y="2841206"/>
            <a:ext cx="8412480" cy="1214896"/>
          </a:xfrm>
          <a:prstGeom prst="rect">
            <a:avLst/>
          </a:prstGeom>
        </p:spPr>
        <p:txBody>
          <a:bodyPr vert="horz" lIns="0" tIns="0" rIns="0" bIns="0" rtlCol="0" anchor="ctr" anchorCtr="0">
            <a:noAutofit/>
          </a:bodyPr>
          <a:lstStyle>
            <a:lvl1pPr algn="ctr" defTabSz="457200" rtl="0" eaLnBrk="1" latinLnBrk="0" hangingPunct="1">
              <a:lnSpc>
                <a:spcPct val="95000"/>
              </a:lnSpc>
              <a:spcBef>
                <a:spcPct val="0"/>
              </a:spcBef>
              <a:buNone/>
              <a:defRPr sz="3600" b="1" kern="1200" spc="-100" baseline="0">
                <a:solidFill>
                  <a:schemeClr val="bg1"/>
                </a:solidFill>
                <a:latin typeface="+mj-lt"/>
                <a:ea typeface="+mj-ea"/>
                <a:cs typeface="+mj-cs"/>
              </a:defRPr>
            </a:lvl1pPr>
          </a:lstStyle>
          <a:p>
            <a:r>
              <a:rPr lang="en-US" dirty="0"/>
              <a:t>ADA WEBSITE COMPLIANCE</a:t>
            </a:r>
          </a:p>
        </p:txBody>
      </p:sp>
      <p:sp>
        <p:nvSpPr>
          <p:cNvPr id="7" name="Subtitle 2"/>
          <p:cNvSpPr txBox="1">
            <a:spLocks/>
          </p:cNvSpPr>
          <p:nvPr/>
        </p:nvSpPr>
        <p:spPr>
          <a:xfrm>
            <a:off x="533400" y="5939190"/>
            <a:ext cx="8382000" cy="640080"/>
          </a:xfrm>
          <a:prstGeom prst="rect">
            <a:avLst/>
          </a:prstGeom>
        </p:spPr>
        <p:txBody>
          <a:bodyPr>
            <a:noAutofit/>
          </a:bodyPr>
          <a:lstStyle>
            <a:lvl1pPr marL="0" indent="0" algn="r" defTabSz="457200" rtl="0" eaLnBrk="1" latinLnBrk="0" hangingPunct="1">
              <a:lnSpc>
                <a:spcPct val="110000"/>
              </a:lnSpc>
              <a:spcBef>
                <a:spcPts val="0"/>
              </a:spcBef>
              <a:buClr>
                <a:schemeClr val="accent1"/>
              </a:buClr>
              <a:buSzPct val="100000"/>
              <a:buFont typeface="Arial" panose="020B0604020202020204" pitchFamily="34" charset="0"/>
              <a:buNone/>
              <a:tabLst/>
              <a:defRPr sz="1600" b="0" kern="1200">
                <a:solidFill>
                  <a:schemeClr val="bg1"/>
                </a:solidFill>
                <a:latin typeface="+mn-lt"/>
                <a:ea typeface="+mn-ea"/>
                <a:cs typeface="+mn-cs"/>
              </a:defRPr>
            </a:lvl1pPr>
            <a:lvl2pPr marL="4572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2pPr>
            <a:lvl3pPr marL="9144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3pPr>
            <a:lvl4pPr marL="13716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4pPr>
            <a:lvl5pPr marL="1828800" indent="0" algn="ctr" defTabSz="457200" rtl="0" eaLnBrk="1" latinLnBrk="0" hangingPunct="1">
              <a:lnSpc>
                <a:spcPct val="110000"/>
              </a:lnSpc>
              <a:spcBef>
                <a:spcPts val="600"/>
              </a:spcBef>
              <a:spcAft>
                <a:spcPts val="0"/>
              </a:spcAft>
              <a:buClr>
                <a:schemeClr val="accent1"/>
              </a:buClr>
              <a:buSzPct val="85000"/>
              <a:buFont typeface="System Font Regular"/>
              <a:buNone/>
              <a:tabLst/>
              <a:defRPr sz="18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i="1" dirty="0"/>
              <a:t>Presented by Sarah Tomkin and Ronald Giller</a:t>
            </a:r>
          </a:p>
          <a:p>
            <a:r>
              <a:rPr lang="en-US" i="1" dirty="0"/>
              <a:t>October 2019</a:t>
            </a:r>
          </a:p>
        </p:txBody>
      </p:sp>
    </p:spTree>
    <p:extLst>
      <p:ext uri="{BB962C8B-B14F-4D97-AF65-F5344CB8AC3E}">
        <p14:creationId xmlns:p14="http://schemas.microsoft.com/office/powerpoint/2010/main" val="1213307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10</a:t>
            </a:fld>
            <a:endParaRPr lang="en-US" dirty="0"/>
          </a:p>
        </p:txBody>
      </p:sp>
      <p:sp>
        <p:nvSpPr>
          <p:cNvPr id="3" name="Title 2">
            <a:extLst>
              <a:ext uri="{FF2B5EF4-FFF2-40B4-BE49-F238E27FC236}">
                <a16:creationId xmlns:a16="http://schemas.microsoft.com/office/drawing/2014/main" id="{376C8B75-C5D1-5743-9ABC-B5562728B55A}"/>
              </a:ext>
            </a:extLst>
          </p:cNvPr>
          <p:cNvSpPr>
            <a:spLocks noGrp="1"/>
          </p:cNvSpPr>
          <p:nvPr>
            <p:ph type="title"/>
          </p:nvPr>
        </p:nvSpPr>
        <p:spPr/>
        <p:txBody>
          <a:bodyPr/>
          <a:lstStyle/>
          <a:p>
            <a:r>
              <a:rPr lang="en-US" dirty="0">
                <a:latin typeface="Arial" panose="020B0604020202020204" pitchFamily="34" charset="0"/>
              </a:rPr>
              <a:t>Disability is defined as:</a:t>
            </a:r>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endParaRPr lang="en-US" sz="2800" dirty="0"/>
          </a:p>
          <a:p>
            <a:r>
              <a:rPr lang="en-US" sz="2800" dirty="0"/>
              <a:t>“any physical or mental impairment that substantially limits one or more major life activities”</a:t>
            </a:r>
          </a:p>
          <a:p>
            <a:endParaRPr lang="en-US" sz="2800" dirty="0"/>
          </a:p>
          <a:p>
            <a:r>
              <a:rPr lang="en-US" sz="2800" dirty="0"/>
              <a:t>Includes persons who have a past history or records of such impairments, and even persons who are simply perceived by others as having such impairments</a:t>
            </a:r>
          </a:p>
        </p:txBody>
      </p:sp>
    </p:spTree>
    <p:extLst>
      <p:ext uri="{BB962C8B-B14F-4D97-AF65-F5344CB8AC3E}">
        <p14:creationId xmlns:p14="http://schemas.microsoft.com/office/powerpoint/2010/main" val="401112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B1AE13-144E-A44B-9B76-96D39FCCDC71}"/>
              </a:ext>
            </a:extLst>
          </p:cNvPr>
          <p:cNvSpPr>
            <a:spLocks noGrp="1"/>
          </p:cNvSpPr>
          <p:nvPr>
            <p:ph type="sldNum" sz="quarter" idx="11"/>
          </p:nvPr>
        </p:nvSpPr>
        <p:spPr/>
        <p:txBody>
          <a:bodyPr/>
          <a:lstStyle/>
          <a:p>
            <a:fld id="{7815BBDA-0295-214D-8F35-7BAA04DD6A5D}" type="slidenum">
              <a:rPr lang="en-US" smtClean="0"/>
              <a:pPr/>
              <a:t>11</a:t>
            </a:fld>
            <a:endParaRPr lang="en-US" dirty="0"/>
          </a:p>
        </p:txBody>
      </p:sp>
      <p:sp>
        <p:nvSpPr>
          <p:cNvPr id="3" name="Title 2">
            <a:extLst>
              <a:ext uri="{FF2B5EF4-FFF2-40B4-BE49-F238E27FC236}">
                <a16:creationId xmlns:a16="http://schemas.microsoft.com/office/drawing/2014/main" id="{572BF2A2-28D5-2F42-B532-9522BA435635}"/>
              </a:ext>
            </a:extLst>
          </p:cNvPr>
          <p:cNvSpPr>
            <a:spLocks noGrp="1"/>
          </p:cNvSpPr>
          <p:nvPr>
            <p:ph type="title"/>
          </p:nvPr>
        </p:nvSpPr>
        <p:spPr>
          <a:xfrm>
            <a:off x="1280160" y="274320"/>
            <a:ext cx="7498079" cy="818686"/>
          </a:xfrm>
        </p:spPr>
        <p:txBody>
          <a:bodyPr/>
          <a:lstStyle/>
          <a:p>
            <a:r>
              <a:rPr lang="en-US" dirty="0"/>
              <a:t>Discrimination prohibited by the ADA includes, among other things:</a:t>
            </a:r>
          </a:p>
        </p:txBody>
      </p:sp>
      <p:sp>
        <p:nvSpPr>
          <p:cNvPr id="4" name="Text Placeholder 3">
            <a:extLst>
              <a:ext uri="{FF2B5EF4-FFF2-40B4-BE49-F238E27FC236}">
                <a16:creationId xmlns:a16="http://schemas.microsoft.com/office/drawing/2014/main" id="{E44654D0-D405-774A-9F4A-86A42C9002F4}"/>
              </a:ext>
            </a:extLst>
          </p:cNvPr>
          <p:cNvSpPr>
            <a:spLocks noGrp="1"/>
          </p:cNvSpPr>
          <p:nvPr>
            <p:ph type="body" sz="quarter" idx="12"/>
          </p:nvPr>
        </p:nvSpPr>
        <p:spPr/>
        <p:txBody>
          <a:bodyPr/>
          <a:lstStyle/>
          <a:p>
            <a:pPr marL="0" indent="0">
              <a:buNone/>
            </a:pPr>
            <a:r>
              <a:rPr lang="en-US" dirty="0"/>
              <a:t>“</a:t>
            </a:r>
            <a:r>
              <a:rPr lang="en-US" b="1" dirty="0">
                <a:solidFill>
                  <a:srgbClr val="FF0000"/>
                </a:solidFill>
              </a:rPr>
              <a:t>a failure to make reasonable modifications </a:t>
            </a:r>
            <a:r>
              <a:rPr lang="en-US" dirty="0"/>
              <a:t>in policies, practices, or procedures, when such modifications are necessary to afford such goods, services, facilities, privileges, advantages, or accommodations to individuals with disabilities, unless the entity can demonstrate that making such modifications would fundamentally alter the nature of such goods, services, facilities, privileges, advantages, or accommodations.”</a:t>
            </a:r>
          </a:p>
          <a:p>
            <a:pPr marL="0" indent="0">
              <a:buNone/>
            </a:pPr>
            <a:r>
              <a:rPr lang="en-US" dirty="0"/>
              <a:t>and</a:t>
            </a:r>
          </a:p>
          <a:p>
            <a:pPr marL="0" indent="0">
              <a:buNone/>
            </a:pPr>
            <a:r>
              <a:rPr lang="en-US" dirty="0"/>
              <a:t> “a failure to take such steps as may be necessary </a:t>
            </a:r>
            <a:r>
              <a:rPr lang="en-US" b="1" dirty="0">
                <a:solidFill>
                  <a:srgbClr val="FF0000"/>
                </a:solidFill>
              </a:rPr>
              <a:t>to ensure that no individual with a disability is excluded</a:t>
            </a:r>
            <a:r>
              <a:rPr lang="en-US" dirty="0"/>
              <a:t>, denied services, segregated or otherwise treated differently than other individuals because of the absence of auxiliary aids and services, unless the entity can demonstrate that taking such steps would fundamentally alter the nature of the good, service, facility, privilege, advantage, or accommodation being offered or would result in an undue burden…”</a:t>
            </a:r>
          </a:p>
        </p:txBody>
      </p:sp>
    </p:spTree>
    <p:extLst>
      <p:ext uri="{BB962C8B-B14F-4D97-AF65-F5344CB8AC3E}">
        <p14:creationId xmlns:p14="http://schemas.microsoft.com/office/powerpoint/2010/main" val="4051500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12</a:t>
            </a:fld>
            <a:endParaRPr lang="en-US" dirty="0"/>
          </a:p>
        </p:txBody>
      </p:sp>
      <p:pic>
        <p:nvPicPr>
          <p:cNvPr id="5" name="mPzjbXgaVOk"/>
          <p:cNvPicPr>
            <a:picLocks noRot="1" noChangeAspect="1"/>
          </p:cNvPicPr>
          <p:nvPr>
            <a:videoFile r:link="rId1"/>
          </p:nvPr>
        </p:nvPicPr>
        <p:blipFill>
          <a:blip r:embed="rId3"/>
          <a:stretch>
            <a:fillRect/>
          </a:stretch>
        </p:blipFill>
        <p:spPr>
          <a:xfrm>
            <a:off x="1544595" y="1438789"/>
            <a:ext cx="6858000" cy="3857625"/>
          </a:xfrm>
          <a:prstGeom prst="rect">
            <a:avLst/>
          </a:prstGeom>
        </p:spPr>
      </p:pic>
    </p:spTree>
    <p:extLst>
      <p:ext uri="{BB962C8B-B14F-4D97-AF65-F5344CB8AC3E}">
        <p14:creationId xmlns:p14="http://schemas.microsoft.com/office/powerpoint/2010/main" val="535230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13</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dirty="0"/>
              <a:t>What does ADA website compliance mean?</a:t>
            </a:r>
          </a:p>
        </p:txBody>
      </p:sp>
      <p:sp>
        <p:nvSpPr>
          <p:cNvPr id="5" name="Rectangle 4"/>
          <p:cNvSpPr/>
          <p:nvPr/>
        </p:nvSpPr>
        <p:spPr>
          <a:xfrm>
            <a:off x="1752962" y="2967335"/>
            <a:ext cx="5638082" cy="1107996"/>
          </a:xfrm>
          <a:prstGeom prst="rect">
            <a:avLst/>
          </a:prstGeom>
          <a:noFill/>
        </p:spPr>
        <p:txBody>
          <a:bodyPr wrap="none" lIns="91440" tIns="45720" rIns="91440" bIns="45720">
            <a:spAutoFit/>
          </a:bodyPr>
          <a:lstStyle/>
          <a:p>
            <a:pPr algn="ctr"/>
            <a:r>
              <a:rPr lang="en-US" sz="6600" b="1" cap="all"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glow rad="101600">
                    <a:schemeClr val="accent1">
                      <a:alpha val="60000"/>
                    </a:schemeClr>
                  </a:glow>
                </a:effectLst>
              </a:rPr>
              <a:t>Accessible</a:t>
            </a:r>
          </a:p>
        </p:txBody>
      </p:sp>
    </p:spTree>
    <p:extLst>
      <p:ext uri="{BB962C8B-B14F-4D97-AF65-F5344CB8AC3E}">
        <p14:creationId xmlns:p14="http://schemas.microsoft.com/office/powerpoint/2010/main" val="559439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14</a:t>
            </a:fld>
            <a:endParaRPr lang="en-US" dirty="0"/>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a:xfrm>
            <a:off x="1279526" y="906463"/>
            <a:ext cx="3477826" cy="5303837"/>
          </a:xfrm>
        </p:spPr>
        <p:txBody>
          <a:bodyPr/>
          <a:lstStyle/>
          <a:p>
            <a:pPr lvl="0"/>
            <a:endParaRPr lang="en-US" sz="1000" dirty="0"/>
          </a:p>
          <a:p>
            <a:pPr lvl="0"/>
            <a:r>
              <a:rPr lang="en-US" dirty="0"/>
              <a:t>According to the U.S. Census: As of June 2017, the census reported 56.7 million (19%) Americans suffer from some form of disability [See 2017 U.S. Census Bureau Disability Statistics Facts for Features accessible at https://www.disabled-world.com/disability/statistics/cbfff.php] </a:t>
            </a:r>
          </a:p>
          <a:p>
            <a:pPr lvl="0"/>
            <a:r>
              <a:rPr lang="en-US" dirty="0"/>
              <a:t>The most recent census reports show that e-commerce sales in the service industry for 2016 were up to 9.2% to $608.7 billion; and for retail sales, up to 14.4% to $389.1 billion </a:t>
            </a:r>
          </a:p>
          <a:p>
            <a:pPr lvl="0"/>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5254358" y="1164171"/>
            <a:ext cx="3157855" cy="4572000"/>
          </a:xfrm>
          <a:prstGeom prst="rect">
            <a:avLst/>
          </a:prstGeom>
          <a:noFill/>
          <a:ln>
            <a:noFill/>
          </a:ln>
        </p:spPr>
      </p:pic>
      <p:sp>
        <p:nvSpPr>
          <p:cNvPr id="7" name="Rectangle 6"/>
          <p:cNvSpPr/>
          <p:nvPr/>
        </p:nvSpPr>
        <p:spPr>
          <a:xfrm>
            <a:off x="5219494" y="5705043"/>
            <a:ext cx="3558745" cy="646331"/>
          </a:xfrm>
          <a:prstGeom prst="rect">
            <a:avLst/>
          </a:prstGeom>
        </p:spPr>
        <p:txBody>
          <a:bodyPr wrap="square">
            <a:spAutoFit/>
          </a:bodyPr>
          <a:lstStyle/>
          <a:p>
            <a:r>
              <a:rPr lang="en-US" sz="1200" dirty="0">
                <a:latin typeface="Times New Roman" panose="02020603050405020304" pitchFamily="18" charset="0"/>
                <a:ea typeface="Calibri" panose="020F0502020204030204" pitchFamily="34" charset="0"/>
                <a:cs typeface="Times New Roman" panose="02020603050405020304" pitchFamily="18" charset="0"/>
              </a:rPr>
              <a:t>Published May 24, 2018; Found at: https://www.census.gov/library/publications/2018/econ/2016-e-stats.html </a:t>
            </a:r>
            <a:endParaRPr lang="en-US" sz="1100" dirty="0">
              <a:solidFill>
                <a:schemeClr val="accent3">
                  <a:lumMod val="60000"/>
                  <a:lumOff val="4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1279526" y="210064"/>
            <a:ext cx="7132687" cy="954107"/>
          </a:xfrm>
          <a:prstGeom prst="rect">
            <a:avLst/>
          </a:prstGeom>
        </p:spPr>
        <p:txBody>
          <a:bodyPr wrap="square">
            <a:spAutoFit/>
          </a:bodyPr>
          <a:lstStyle/>
          <a:p>
            <a:r>
              <a:rPr lang="en-US" sz="2800" b="1" spc="-10" dirty="0">
                <a:solidFill>
                  <a:srgbClr val="004680"/>
                </a:solidFill>
                <a:ea typeface="+mj-ea"/>
                <a:cs typeface="+mj-cs"/>
              </a:rPr>
              <a:t>Why is ADA website compliance important to my business? </a:t>
            </a:r>
            <a:endParaRPr lang="en-US" dirty="0"/>
          </a:p>
        </p:txBody>
      </p:sp>
    </p:spTree>
    <p:extLst>
      <p:ext uri="{BB962C8B-B14F-4D97-AF65-F5344CB8AC3E}">
        <p14:creationId xmlns:p14="http://schemas.microsoft.com/office/powerpoint/2010/main" val="2291985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15</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dirty="0"/>
              <a:t>Impacted website consumers</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p:txBody>
          <a:bodyPr/>
          <a:lstStyle/>
          <a:p>
            <a:pPr lvl="0"/>
            <a:endParaRPr lang="en-US" dirty="0"/>
          </a:p>
          <a:p>
            <a:pPr lvl="0"/>
            <a:r>
              <a:rPr lang="en-US" sz="2800" dirty="0"/>
              <a:t>Blind consumers</a:t>
            </a:r>
          </a:p>
          <a:p>
            <a:pPr lvl="0"/>
            <a:r>
              <a:rPr lang="en-US" sz="2800" dirty="0"/>
              <a:t>Color blind consumers</a:t>
            </a:r>
          </a:p>
          <a:p>
            <a:pPr lvl="0"/>
            <a:r>
              <a:rPr lang="en-US" sz="2800" dirty="0"/>
              <a:t>Deaf consumers</a:t>
            </a:r>
          </a:p>
          <a:p>
            <a:pPr lvl="0"/>
            <a:r>
              <a:rPr lang="en-US" sz="2800" dirty="0"/>
              <a:t>Physically handicapped consumers </a:t>
            </a:r>
          </a:p>
        </p:txBody>
      </p:sp>
    </p:spTree>
    <p:extLst>
      <p:ext uri="{BB962C8B-B14F-4D97-AF65-F5344CB8AC3E}">
        <p14:creationId xmlns:p14="http://schemas.microsoft.com/office/powerpoint/2010/main" val="379854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16</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dirty="0"/>
              <a:t>Assistive Technology Devices </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p:txBody>
          <a:bodyPr/>
          <a:lstStyle/>
          <a:p>
            <a:pPr marL="0" indent="0">
              <a:buNone/>
            </a:pPr>
            <a:r>
              <a:rPr lang="en-US" sz="2800" dirty="0"/>
              <a:t>Screen Readers</a:t>
            </a:r>
          </a:p>
          <a:p>
            <a:pPr lvl="0"/>
            <a:r>
              <a:rPr lang="en-US" sz="2800" dirty="0"/>
              <a:t>Primarily used for visually impaired persons</a:t>
            </a:r>
          </a:p>
          <a:p>
            <a:pPr lvl="0"/>
            <a:r>
              <a:rPr lang="en-US" sz="2800" dirty="0"/>
              <a:t>Screen readers vocalize visual information on a computer screen</a:t>
            </a:r>
          </a:p>
          <a:p>
            <a:endParaRPr lang="en-US" sz="2800" dirty="0"/>
          </a:p>
        </p:txBody>
      </p:sp>
      <p:pic>
        <p:nvPicPr>
          <p:cNvPr id="5" name="q_ATY9gimOM"/>
          <p:cNvPicPr>
            <a:picLocks noRot="1" noChangeAspect="1"/>
          </p:cNvPicPr>
          <p:nvPr>
            <a:videoFile r:link="rId1"/>
          </p:nvPr>
        </p:nvPicPr>
        <p:blipFill>
          <a:blip r:embed="rId3"/>
          <a:stretch>
            <a:fillRect/>
          </a:stretch>
        </p:blipFill>
        <p:spPr>
          <a:xfrm>
            <a:off x="2471351" y="3341730"/>
            <a:ext cx="4572000" cy="2571750"/>
          </a:xfrm>
          <a:prstGeom prst="rect">
            <a:avLst/>
          </a:prstGeom>
        </p:spPr>
      </p:pic>
    </p:spTree>
    <p:extLst>
      <p:ext uri="{BB962C8B-B14F-4D97-AF65-F5344CB8AC3E}">
        <p14:creationId xmlns:p14="http://schemas.microsoft.com/office/powerpoint/2010/main" val="2013803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17</a:t>
            </a:fld>
            <a:endParaRPr lang="en-US" dirty="0"/>
          </a:p>
        </p:txBody>
      </p:sp>
      <p:sp>
        <p:nvSpPr>
          <p:cNvPr id="3" name="Title 2">
            <a:extLst>
              <a:ext uri="{FF2B5EF4-FFF2-40B4-BE49-F238E27FC236}">
                <a16:creationId xmlns:a16="http://schemas.microsoft.com/office/drawing/2014/main" id="{376C8B75-C5D1-5743-9ABC-B5562728B55A}"/>
              </a:ext>
            </a:extLst>
          </p:cNvPr>
          <p:cNvSpPr>
            <a:spLocks noGrp="1"/>
          </p:cNvSpPr>
          <p:nvPr>
            <p:ph type="title"/>
          </p:nvPr>
        </p:nvSpPr>
        <p:spPr/>
        <p:txBody>
          <a:bodyPr/>
          <a:lstStyle/>
          <a:p>
            <a:r>
              <a:rPr lang="en-US" dirty="0">
                <a:latin typeface="Arial" panose="020B0604020202020204" pitchFamily="34" charset="0"/>
              </a:rPr>
              <a:t>Assistive Technology Devices</a:t>
            </a:r>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pPr marL="0" indent="0">
              <a:buNone/>
            </a:pPr>
            <a:r>
              <a:rPr lang="en-US" sz="2800" dirty="0"/>
              <a:t>Voice Controls</a:t>
            </a:r>
          </a:p>
          <a:p>
            <a:r>
              <a:rPr lang="en-US" sz="2800" dirty="0"/>
              <a:t>Used by visually and physically impaired persons </a:t>
            </a:r>
          </a:p>
          <a:p>
            <a:endParaRPr lang="en-US" dirty="0"/>
          </a:p>
        </p:txBody>
      </p:sp>
      <p:pic>
        <p:nvPicPr>
          <p:cNvPr id="5" name="aqoXFCCTfm4"/>
          <p:cNvPicPr>
            <a:picLocks noRot="1" noChangeAspect="1"/>
          </p:cNvPicPr>
          <p:nvPr>
            <a:videoFile r:link="rId1"/>
          </p:nvPr>
        </p:nvPicPr>
        <p:blipFill>
          <a:blip r:embed="rId3"/>
          <a:stretch>
            <a:fillRect/>
          </a:stretch>
        </p:blipFill>
        <p:spPr>
          <a:xfrm>
            <a:off x="2495550" y="3248025"/>
            <a:ext cx="4572000" cy="2571750"/>
          </a:xfrm>
          <a:prstGeom prst="rect">
            <a:avLst/>
          </a:prstGeom>
        </p:spPr>
      </p:pic>
    </p:spTree>
    <p:extLst>
      <p:ext uri="{BB962C8B-B14F-4D97-AF65-F5344CB8AC3E}">
        <p14:creationId xmlns:p14="http://schemas.microsoft.com/office/powerpoint/2010/main" val="3870854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18</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pPr lvl="0"/>
            <a:endParaRPr lang="en-US" sz="2800" dirty="0"/>
          </a:p>
          <a:p>
            <a:pPr lvl="0"/>
            <a:r>
              <a:rPr lang="en-US" sz="2800" dirty="0"/>
              <a:t>Department of Justice has not issued ADA Standards for Accessible Design for designing websites </a:t>
            </a:r>
          </a:p>
          <a:p>
            <a:pPr lvl="0"/>
            <a:endParaRPr lang="en-US" sz="2800" dirty="0"/>
          </a:p>
          <a:p>
            <a:pPr lvl="0"/>
            <a:r>
              <a:rPr lang="en-US" sz="2800" dirty="0"/>
              <a:t>World Wide Web Consortium issues evolving standards </a:t>
            </a:r>
          </a:p>
        </p:txBody>
      </p:sp>
    </p:spTree>
    <p:extLst>
      <p:ext uri="{BB962C8B-B14F-4D97-AF65-F5344CB8AC3E}">
        <p14:creationId xmlns:p14="http://schemas.microsoft.com/office/powerpoint/2010/main" val="3795476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Web Content Accessibility Guidelines (WCAG) 2.0</a:t>
            </a:r>
          </a:p>
        </p:txBody>
      </p:sp>
      <p:sp>
        <p:nvSpPr>
          <p:cNvPr id="8" name="Slide Number Placeholder 7">
            <a:extLst>
              <a:ext uri="{FF2B5EF4-FFF2-40B4-BE49-F238E27FC236}">
                <a16:creationId xmlns:a16="http://schemas.microsoft.com/office/drawing/2014/main" id="{F6E07BA4-A2E3-5144-B306-87A5F2543610}"/>
              </a:ext>
            </a:extLst>
          </p:cNvPr>
          <p:cNvSpPr>
            <a:spLocks noGrp="1"/>
          </p:cNvSpPr>
          <p:nvPr>
            <p:ph type="sldNum" sz="quarter" idx="4"/>
          </p:nvPr>
        </p:nvSpPr>
        <p:spPr>
          <a:xfrm>
            <a:off x="686297" y="6535972"/>
            <a:ext cx="456206" cy="199653"/>
          </a:xfrm>
        </p:spPr>
        <p:txBody>
          <a:bodyPr/>
          <a:lstStyle/>
          <a:p>
            <a:fld id="{7815BBDA-0295-214D-8F35-7BAA04DD6A5D}" type="slidenum">
              <a:rPr lang="en-US" smtClean="0">
                <a:solidFill>
                  <a:schemeClr val="bg2">
                    <a:lumMod val="40000"/>
                    <a:lumOff val="60000"/>
                  </a:schemeClr>
                </a:solidFill>
              </a:rPr>
              <a:pPr/>
              <a:t>19</a:t>
            </a:fld>
            <a:endParaRPr lang="en-US" dirty="0">
              <a:solidFill>
                <a:schemeClr val="bg2">
                  <a:lumMod val="40000"/>
                  <a:lumOff val="60000"/>
                </a:schemeClr>
              </a:solidFill>
            </a:endParaRPr>
          </a:p>
        </p:txBody>
      </p:sp>
    </p:spTree>
    <p:extLst>
      <p:ext uri="{BB962C8B-B14F-4D97-AF65-F5344CB8AC3E}">
        <p14:creationId xmlns:p14="http://schemas.microsoft.com/office/powerpoint/2010/main" val="8770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59-65C3-AA4E-811E-9F08FC100397}"/>
              </a:ext>
            </a:extLst>
          </p:cNvPr>
          <p:cNvSpPr>
            <a:spLocks noGrp="1"/>
          </p:cNvSpPr>
          <p:nvPr>
            <p:ph type="title"/>
          </p:nvPr>
        </p:nvSpPr>
        <p:spPr/>
        <p:txBody>
          <a:bodyPr/>
          <a:lstStyle/>
          <a:p>
            <a:r>
              <a:rPr lang="en-US" dirty="0"/>
              <a:t>The Typical Demand Letter</a:t>
            </a:r>
          </a:p>
        </p:txBody>
      </p:sp>
      <p:sp>
        <p:nvSpPr>
          <p:cNvPr id="4" name="Slide Number Placeholder 3">
            <a:extLst>
              <a:ext uri="{FF2B5EF4-FFF2-40B4-BE49-F238E27FC236}">
                <a16:creationId xmlns:a16="http://schemas.microsoft.com/office/drawing/2014/main" id="{712C6672-8444-EE44-A8CF-4B16915F7A0C}"/>
              </a:ext>
            </a:extLst>
          </p:cNvPr>
          <p:cNvSpPr>
            <a:spLocks noGrp="1"/>
          </p:cNvSpPr>
          <p:nvPr>
            <p:ph type="sldNum" sz="quarter" idx="11"/>
          </p:nvPr>
        </p:nvSpPr>
        <p:spPr/>
        <p:txBody>
          <a:bodyPr/>
          <a:lstStyle/>
          <a:p>
            <a:fld id="{7815BBDA-0295-214D-8F35-7BAA04DD6A5D}" type="slidenum">
              <a:rPr lang="en-US" smtClean="0"/>
              <a:pPr/>
              <a:t>2</a:t>
            </a:fld>
            <a:endParaRPr lang="en-US" dirty="0"/>
          </a:p>
        </p:txBody>
      </p:sp>
      <p:pic>
        <p:nvPicPr>
          <p:cNvPr id="7" name="Picture 6"/>
          <p:cNvPicPr>
            <a:picLocks noChangeAspect="1"/>
          </p:cNvPicPr>
          <p:nvPr/>
        </p:nvPicPr>
        <p:blipFill>
          <a:blip r:embed="rId4"/>
          <a:stretch>
            <a:fillRect/>
          </a:stretch>
        </p:blipFill>
        <p:spPr>
          <a:xfrm>
            <a:off x="1100070" y="1126936"/>
            <a:ext cx="7858257" cy="4878448"/>
          </a:xfrm>
          <a:prstGeom prst="rect">
            <a:avLst/>
          </a:prstGeom>
        </p:spPr>
      </p:pic>
      <p:pic>
        <p:nvPicPr>
          <p:cNvPr id="3" name="Jaw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280160" y="5700584"/>
            <a:ext cx="609600" cy="609600"/>
          </a:xfrm>
          <a:prstGeom prst="rect">
            <a:avLst/>
          </a:prstGeom>
        </p:spPr>
      </p:pic>
    </p:spTree>
    <p:extLst>
      <p:ext uri="{BB962C8B-B14F-4D97-AF65-F5344CB8AC3E}">
        <p14:creationId xmlns:p14="http://schemas.microsoft.com/office/powerpoint/2010/main" val="8936438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20</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a:xfrm>
            <a:off x="1279525" y="639763"/>
            <a:ext cx="7498079" cy="5303837"/>
          </a:xfrm>
        </p:spPr>
        <p:txBody>
          <a:bodyPr/>
          <a:lstStyle/>
          <a:p>
            <a:pPr marL="0" indent="0">
              <a:buNone/>
            </a:pPr>
            <a:r>
              <a:rPr lang="en-US" sz="2800" dirty="0"/>
              <a:t>Web Content Accessibility Guidelines (WCAG) 2.0 released in 2008 and 2.1 in 2018</a:t>
            </a:r>
          </a:p>
          <a:p>
            <a:r>
              <a:rPr lang="en-US" sz="2400" dirty="0"/>
              <a:t>Accessible websites are </a:t>
            </a:r>
            <a:r>
              <a:rPr lang="en-US" sz="2400" i="1" dirty="0"/>
              <a:t>perceivable</a:t>
            </a:r>
            <a:r>
              <a:rPr lang="en-US" sz="2400" dirty="0"/>
              <a:t>, </a:t>
            </a:r>
            <a:r>
              <a:rPr lang="en-US" sz="2400" i="1" dirty="0"/>
              <a:t>operable</a:t>
            </a:r>
            <a:r>
              <a:rPr lang="en-US" sz="2400" dirty="0"/>
              <a:t>, </a:t>
            </a:r>
            <a:r>
              <a:rPr lang="en-US" sz="2400" i="1" dirty="0"/>
              <a:t>understandable</a:t>
            </a:r>
            <a:r>
              <a:rPr lang="en-US" sz="2400" dirty="0"/>
              <a:t>, and </a:t>
            </a:r>
            <a:r>
              <a:rPr lang="en-US" sz="2400" i="1" dirty="0"/>
              <a:t>robust</a:t>
            </a:r>
          </a:p>
          <a:p>
            <a:r>
              <a:rPr lang="en-US" sz="2400" dirty="0"/>
              <a:t>Three levels of WCAG: A, AA, and AAA</a:t>
            </a:r>
          </a:p>
          <a:p>
            <a:r>
              <a:rPr lang="en-US" sz="2400" dirty="0"/>
              <a:t>Courts increasingly view “WCAG 2.0 AA” as the benchmark for compliance</a:t>
            </a:r>
          </a:p>
          <a:p>
            <a:r>
              <a:rPr lang="en-US" sz="2400" dirty="0"/>
              <a:t>http://www.w3.org/WAI/WCAG20/quickref/</a:t>
            </a:r>
          </a:p>
          <a:p>
            <a:r>
              <a:rPr lang="en-US" sz="2400" dirty="0"/>
              <a:t>https://www.w3.org/blog/2018/06/wcag21-rec/ (now includes content recommendations for mobile devices)</a:t>
            </a:r>
          </a:p>
          <a:p>
            <a:endParaRPr lang="en-US" dirty="0"/>
          </a:p>
        </p:txBody>
      </p:sp>
    </p:spTree>
    <p:extLst>
      <p:ext uri="{BB962C8B-B14F-4D97-AF65-F5344CB8AC3E}">
        <p14:creationId xmlns:p14="http://schemas.microsoft.com/office/powerpoint/2010/main" val="624430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21</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pPr marL="0"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66441886"/>
              </p:ext>
            </p:extLst>
          </p:nvPr>
        </p:nvGraphicFramePr>
        <p:xfrm>
          <a:off x="1524000" y="1397000"/>
          <a:ext cx="6534150" cy="4297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585552891"/>
                    </a:ext>
                  </a:extLst>
                </a:gridCol>
                <a:gridCol w="3486150">
                  <a:extLst>
                    <a:ext uri="{9D8B030D-6E8A-4147-A177-3AD203B41FA5}">
                      <a16:colId xmlns:a16="http://schemas.microsoft.com/office/drawing/2014/main" val="3782234737"/>
                    </a:ext>
                  </a:extLst>
                </a:gridCol>
              </a:tblGrid>
              <a:tr h="370840">
                <a:tc>
                  <a:txBody>
                    <a:bodyPr/>
                    <a:lstStyle/>
                    <a:p>
                      <a:r>
                        <a:rPr lang="en-US" sz="1800" b="1" u="sng" kern="1200" dirty="0">
                          <a:solidFill>
                            <a:schemeClr val="lt1"/>
                          </a:solidFill>
                          <a:effectLst/>
                          <a:latin typeface="+mn-lt"/>
                          <a:ea typeface="+mn-ea"/>
                          <a:cs typeface="+mn-cs"/>
                        </a:rPr>
                        <a:t>Perceivable sub-criteria:</a:t>
                      </a:r>
                    </a:p>
                    <a:p>
                      <a:r>
                        <a:rPr lang="en-US" sz="1800" b="1" kern="1200" dirty="0">
                          <a:solidFill>
                            <a:schemeClr val="lt1"/>
                          </a:solidFill>
                          <a:effectLst/>
                          <a:latin typeface="+mn-lt"/>
                          <a:ea typeface="+mn-ea"/>
                          <a:cs typeface="+mn-cs"/>
                        </a:rPr>
                        <a:t>1.1 Text Alternatives</a:t>
                      </a:r>
                    </a:p>
                    <a:p>
                      <a:r>
                        <a:rPr lang="en-US" sz="1800" b="1" kern="1200" dirty="0">
                          <a:solidFill>
                            <a:schemeClr val="lt1"/>
                          </a:solidFill>
                          <a:effectLst/>
                          <a:latin typeface="+mn-lt"/>
                          <a:ea typeface="+mn-ea"/>
                          <a:cs typeface="+mn-cs"/>
                        </a:rPr>
                        <a:t>1.2 Time-based media - provide alternatives for time-based media</a:t>
                      </a:r>
                    </a:p>
                    <a:p>
                      <a:r>
                        <a:rPr lang="en-US" sz="1800" b="1" kern="1200" dirty="0">
                          <a:solidFill>
                            <a:schemeClr val="lt1"/>
                          </a:solidFill>
                          <a:effectLst/>
                          <a:latin typeface="+mn-lt"/>
                          <a:ea typeface="+mn-ea"/>
                          <a:cs typeface="+mn-cs"/>
                        </a:rPr>
                        <a:t>1.3 Adaptable</a:t>
                      </a:r>
                    </a:p>
                    <a:p>
                      <a:r>
                        <a:rPr lang="en-US" sz="1800" b="1" kern="1200" dirty="0">
                          <a:solidFill>
                            <a:schemeClr val="lt1"/>
                          </a:solidFill>
                          <a:effectLst/>
                          <a:latin typeface="+mn-lt"/>
                          <a:ea typeface="+mn-ea"/>
                          <a:cs typeface="+mn-cs"/>
                        </a:rPr>
                        <a:t>1.4 Distinguishable</a:t>
                      </a:r>
                    </a:p>
                    <a:p>
                      <a:endParaRPr lang="en-US" dirty="0"/>
                    </a:p>
                  </a:txBody>
                  <a:tcPr/>
                </a:tc>
                <a:tc>
                  <a:txBody>
                    <a:bodyPr/>
                    <a:lstStyle/>
                    <a:p>
                      <a:r>
                        <a:rPr lang="en-US" sz="1800" b="1" u="sng" kern="1200" dirty="0">
                          <a:solidFill>
                            <a:schemeClr val="lt1"/>
                          </a:solidFill>
                          <a:effectLst/>
                          <a:latin typeface="+mn-lt"/>
                          <a:ea typeface="+mn-ea"/>
                          <a:cs typeface="+mn-cs"/>
                        </a:rPr>
                        <a:t>Understandable sub-criteria</a:t>
                      </a:r>
                      <a:r>
                        <a:rPr lang="en-US" sz="1800" b="1" kern="1200" dirty="0">
                          <a:solidFill>
                            <a:schemeClr val="lt1"/>
                          </a:solidFill>
                          <a:effectLst/>
                          <a:latin typeface="+mn-lt"/>
                          <a:ea typeface="+mn-ea"/>
                          <a:cs typeface="+mn-cs"/>
                        </a:rPr>
                        <a:t>:</a:t>
                      </a:r>
                    </a:p>
                    <a:p>
                      <a:r>
                        <a:rPr lang="en-US" sz="1800" b="1" kern="1200" dirty="0">
                          <a:solidFill>
                            <a:schemeClr val="lt1"/>
                          </a:solidFill>
                          <a:effectLst/>
                          <a:latin typeface="+mn-lt"/>
                          <a:ea typeface="+mn-ea"/>
                          <a:cs typeface="+mn-cs"/>
                        </a:rPr>
                        <a:t>3.1 Readable</a:t>
                      </a:r>
                    </a:p>
                    <a:p>
                      <a:r>
                        <a:rPr lang="en-US" sz="1800" b="1" kern="1200" dirty="0">
                          <a:solidFill>
                            <a:schemeClr val="lt1"/>
                          </a:solidFill>
                          <a:effectLst/>
                          <a:latin typeface="+mn-lt"/>
                          <a:ea typeface="+mn-ea"/>
                          <a:cs typeface="+mn-cs"/>
                        </a:rPr>
                        <a:t>3.2 Predictable</a:t>
                      </a:r>
                    </a:p>
                    <a:p>
                      <a:r>
                        <a:rPr lang="en-US" sz="1800" b="1" kern="1200" dirty="0">
                          <a:solidFill>
                            <a:schemeClr val="lt1"/>
                          </a:solidFill>
                          <a:effectLst/>
                          <a:latin typeface="+mn-lt"/>
                          <a:ea typeface="+mn-ea"/>
                          <a:cs typeface="+mn-cs"/>
                        </a:rPr>
                        <a:t>3.3 Input assistance</a:t>
                      </a:r>
                    </a:p>
                    <a:p>
                      <a:endParaRPr lang="en-US" dirty="0"/>
                    </a:p>
                  </a:txBody>
                  <a:tcPr/>
                </a:tc>
                <a:extLst>
                  <a:ext uri="{0D108BD9-81ED-4DB2-BD59-A6C34878D82A}">
                    <a16:rowId xmlns:a16="http://schemas.microsoft.com/office/drawing/2014/main" val="1518962747"/>
                  </a:ext>
                </a:extLst>
              </a:tr>
              <a:tr h="370840">
                <a:tc>
                  <a:txBody>
                    <a:bodyPr/>
                    <a:lstStyle/>
                    <a:p>
                      <a:r>
                        <a:rPr lang="en-US" sz="1800" b="1" u="sng" kern="1200" dirty="0">
                          <a:solidFill>
                            <a:schemeClr val="dk1"/>
                          </a:solidFill>
                          <a:effectLst/>
                          <a:latin typeface="+mn-lt"/>
                          <a:ea typeface="+mn-ea"/>
                          <a:cs typeface="+mn-cs"/>
                        </a:rPr>
                        <a:t>Operable sub-criteria</a:t>
                      </a:r>
                      <a:r>
                        <a:rPr lang="en-US" sz="1800" b="1"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2.1 – Keyboard accessible</a:t>
                      </a:r>
                    </a:p>
                    <a:p>
                      <a:r>
                        <a:rPr lang="en-US" sz="1800" kern="1200" dirty="0">
                          <a:solidFill>
                            <a:schemeClr val="dk1"/>
                          </a:solidFill>
                          <a:effectLst/>
                          <a:latin typeface="+mn-lt"/>
                          <a:ea typeface="+mn-ea"/>
                          <a:cs typeface="+mn-cs"/>
                        </a:rPr>
                        <a:t>2.2 – Enough time</a:t>
                      </a:r>
                    </a:p>
                    <a:p>
                      <a:r>
                        <a:rPr lang="en-US" sz="1800" kern="1200" dirty="0">
                          <a:solidFill>
                            <a:schemeClr val="dk1"/>
                          </a:solidFill>
                          <a:effectLst/>
                          <a:latin typeface="+mn-lt"/>
                          <a:ea typeface="+mn-ea"/>
                          <a:cs typeface="+mn-cs"/>
                        </a:rPr>
                        <a:t>2.3 – Seizure and physical reactions</a:t>
                      </a:r>
                    </a:p>
                    <a:p>
                      <a:r>
                        <a:rPr lang="en-US" sz="1800" kern="1200" dirty="0">
                          <a:solidFill>
                            <a:schemeClr val="dk1"/>
                          </a:solidFill>
                          <a:effectLst/>
                          <a:latin typeface="+mn-lt"/>
                          <a:ea typeface="+mn-ea"/>
                          <a:cs typeface="+mn-cs"/>
                        </a:rPr>
                        <a:t>2.4 – Navigable </a:t>
                      </a:r>
                    </a:p>
                    <a:p>
                      <a:r>
                        <a:rPr lang="en-US" sz="1800" kern="1200" dirty="0">
                          <a:solidFill>
                            <a:schemeClr val="dk1"/>
                          </a:solidFill>
                          <a:effectLst/>
                          <a:latin typeface="+mn-lt"/>
                          <a:ea typeface="+mn-ea"/>
                          <a:cs typeface="+mn-cs"/>
                        </a:rPr>
                        <a:t>2.5 – Input modalities</a:t>
                      </a:r>
                      <a:endParaRPr lang="en-US" dirty="0"/>
                    </a:p>
                  </a:txBody>
                  <a:tcPr/>
                </a:tc>
                <a:tc>
                  <a:txBody>
                    <a:bodyPr/>
                    <a:lstStyle/>
                    <a:p>
                      <a:r>
                        <a:rPr lang="en-US" sz="1800" b="1" u="sng" kern="1200" dirty="0">
                          <a:solidFill>
                            <a:schemeClr val="dk1"/>
                          </a:solidFill>
                          <a:effectLst/>
                          <a:latin typeface="+mn-lt"/>
                          <a:ea typeface="+mn-ea"/>
                          <a:cs typeface="+mn-cs"/>
                        </a:rPr>
                        <a:t>Robust sub-criteria</a:t>
                      </a:r>
                      <a:r>
                        <a:rPr lang="en-US" sz="1800" b="1" kern="1200" dirty="0">
                          <a:solidFill>
                            <a:schemeClr val="dk1"/>
                          </a:solidFill>
                          <a:effectLst/>
                          <a:latin typeface="+mn-lt"/>
                          <a:ea typeface="+mn-ea"/>
                          <a:cs typeface="+mn-cs"/>
                        </a:rPr>
                        <a:t>:</a:t>
                      </a:r>
                      <a:endParaRPr lang="en-US" sz="1800" kern="1200" dirty="0">
                        <a:solidFill>
                          <a:schemeClr val="dk1"/>
                        </a:solidFill>
                        <a:effectLst/>
                        <a:latin typeface="+mn-lt"/>
                        <a:ea typeface="+mn-ea"/>
                        <a:cs typeface="+mn-cs"/>
                      </a:endParaRPr>
                    </a:p>
                    <a:p>
                      <a:r>
                        <a:rPr lang="en-US" sz="1800" kern="1200" dirty="0">
                          <a:solidFill>
                            <a:schemeClr val="dk1"/>
                          </a:solidFill>
                          <a:effectLst/>
                          <a:latin typeface="+mn-lt"/>
                          <a:ea typeface="+mn-ea"/>
                          <a:cs typeface="+mn-cs"/>
                        </a:rPr>
                        <a:t>4.1 Compatible</a:t>
                      </a:r>
                    </a:p>
                    <a:p>
                      <a:endParaRPr lang="en-US" dirty="0"/>
                    </a:p>
                  </a:txBody>
                  <a:tcPr/>
                </a:tc>
                <a:extLst>
                  <a:ext uri="{0D108BD9-81ED-4DB2-BD59-A6C34878D82A}">
                    <a16:rowId xmlns:a16="http://schemas.microsoft.com/office/drawing/2014/main" val="2967597125"/>
                  </a:ext>
                </a:extLst>
              </a:tr>
            </a:tbl>
          </a:graphicData>
        </a:graphic>
      </p:graphicFrame>
    </p:spTree>
    <p:extLst>
      <p:ext uri="{BB962C8B-B14F-4D97-AF65-F5344CB8AC3E}">
        <p14:creationId xmlns:p14="http://schemas.microsoft.com/office/powerpoint/2010/main" val="23273937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85612075"/>
              </p:ext>
            </p:extLst>
          </p:nvPr>
        </p:nvGraphicFramePr>
        <p:xfrm>
          <a:off x="1142501" y="292100"/>
          <a:ext cx="6829924" cy="6263640"/>
        </p:xfrm>
        <a:graphic>
          <a:graphicData uri="http://schemas.openxmlformats.org/drawingml/2006/table">
            <a:tbl>
              <a:tblPr firstRow="1" bandRow="1">
                <a:tableStyleId>{5C22544A-7EE6-4342-B048-85BDC9FD1C3A}</a:tableStyleId>
              </a:tblPr>
              <a:tblGrid>
                <a:gridCol w="1876924">
                  <a:extLst>
                    <a:ext uri="{9D8B030D-6E8A-4147-A177-3AD203B41FA5}">
                      <a16:colId xmlns:a16="http://schemas.microsoft.com/office/drawing/2014/main" val="4138646798"/>
                    </a:ext>
                  </a:extLst>
                </a:gridCol>
                <a:gridCol w="1538038">
                  <a:extLst>
                    <a:ext uri="{9D8B030D-6E8A-4147-A177-3AD203B41FA5}">
                      <a16:colId xmlns:a16="http://schemas.microsoft.com/office/drawing/2014/main" val="1444901214"/>
                    </a:ext>
                  </a:extLst>
                </a:gridCol>
                <a:gridCol w="1833812">
                  <a:extLst>
                    <a:ext uri="{9D8B030D-6E8A-4147-A177-3AD203B41FA5}">
                      <a16:colId xmlns:a16="http://schemas.microsoft.com/office/drawing/2014/main" val="2446384559"/>
                    </a:ext>
                  </a:extLst>
                </a:gridCol>
                <a:gridCol w="1581150">
                  <a:extLst>
                    <a:ext uri="{9D8B030D-6E8A-4147-A177-3AD203B41FA5}">
                      <a16:colId xmlns:a16="http://schemas.microsoft.com/office/drawing/2014/main" val="2114628840"/>
                    </a:ext>
                  </a:extLst>
                </a:gridCol>
              </a:tblGrid>
              <a:tr h="6243872">
                <a:tc>
                  <a:txBody>
                    <a:bodyPr/>
                    <a:lstStyle/>
                    <a:p>
                      <a:r>
                        <a:rPr lang="en-US" sz="900" b="1" u="sng" kern="1200" dirty="0">
                          <a:solidFill>
                            <a:schemeClr val="tx1"/>
                          </a:solidFill>
                          <a:effectLst/>
                          <a:latin typeface="+mn-lt"/>
                          <a:ea typeface="+mn-ea"/>
                          <a:cs typeface="+mn-cs"/>
                        </a:rPr>
                        <a:t>Perceivable </a:t>
                      </a:r>
                    </a:p>
                    <a:p>
                      <a:r>
                        <a:rPr lang="en-US" sz="900" b="1" kern="1200" dirty="0">
                          <a:solidFill>
                            <a:schemeClr val="tx1"/>
                          </a:solidFill>
                          <a:effectLst/>
                          <a:latin typeface="+mn-lt"/>
                          <a:ea typeface="+mn-ea"/>
                          <a:cs typeface="+mn-cs"/>
                        </a:rPr>
                        <a:t>1.1 Text Alternatives</a:t>
                      </a:r>
                    </a:p>
                    <a:p>
                      <a:r>
                        <a:rPr lang="en-US" sz="900" b="1" kern="1200" dirty="0">
                          <a:solidFill>
                            <a:schemeClr val="tx1"/>
                          </a:solidFill>
                          <a:effectLst/>
                          <a:latin typeface="+mn-lt"/>
                          <a:ea typeface="+mn-ea"/>
                          <a:cs typeface="+mn-cs"/>
                        </a:rPr>
                        <a:t>1.1.1 Non-text Content</a:t>
                      </a:r>
                    </a:p>
                    <a:p>
                      <a:r>
                        <a:rPr lang="en-US" sz="900" b="1" kern="1200" dirty="0">
                          <a:solidFill>
                            <a:schemeClr val="tx1"/>
                          </a:solidFill>
                          <a:effectLst/>
                          <a:latin typeface="+mn-lt"/>
                          <a:ea typeface="+mn-ea"/>
                          <a:cs typeface="+mn-cs"/>
                        </a:rPr>
                        <a:t>1.2 Time-based Media</a:t>
                      </a:r>
                    </a:p>
                    <a:p>
                      <a:r>
                        <a:rPr lang="en-US" sz="900" b="1" kern="1200" dirty="0">
                          <a:solidFill>
                            <a:schemeClr val="tx1"/>
                          </a:solidFill>
                          <a:effectLst/>
                          <a:latin typeface="+mn-lt"/>
                          <a:ea typeface="+mn-ea"/>
                          <a:cs typeface="+mn-cs"/>
                        </a:rPr>
                        <a:t>1.2.1 Audio-only and Video-only (Prerecorded)</a:t>
                      </a:r>
                    </a:p>
                    <a:p>
                      <a:r>
                        <a:rPr lang="en-US" sz="900" b="1" kern="1200" dirty="0">
                          <a:solidFill>
                            <a:schemeClr val="tx1"/>
                          </a:solidFill>
                          <a:effectLst/>
                          <a:latin typeface="+mn-lt"/>
                          <a:ea typeface="+mn-ea"/>
                          <a:cs typeface="+mn-cs"/>
                        </a:rPr>
                        <a:t>1.2.2 Captions (Prerecorded)</a:t>
                      </a:r>
                    </a:p>
                    <a:p>
                      <a:r>
                        <a:rPr lang="en-US" sz="900" b="1" kern="1200" dirty="0">
                          <a:solidFill>
                            <a:schemeClr val="tx1"/>
                          </a:solidFill>
                          <a:effectLst/>
                          <a:latin typeface="+mn-lt"/>
                          <a:ea typeface="+mn-ea"/>
                          <a:cs typeface="+mn-cs"/>
                        </a:rPr>
                        <a:t>1.2.3 Audio Description or Media Alternative (Prerecorded)</a:t>
                      </a:r>
                    </a:p>
                    <a:p>
                      <a:r>
                        <a:rPr lang="en-US" sz="900" b="1" kern="1200" dirty="0">
                          <a:solidFill>
                            <a:schemeClr val="tx1"/>
                          </a:solidFill>
                          <a:effectLst/>
                          <a:latin typeface="+mn-lt"/>
                          <a:ea typeface="+mn-ea"/>
                          <a:cs typeface="+mn-cs"/>
                        </a:rPr>
                        <a:t>1.2.4 Captions (Live)</a:t>
                      </a:r>
                    </a:p>
                    <a:p>
                      <a:r>
                        <a:rPr lang="en-US" sz="900" b="1" kern="1200" dirty="0">
                          <a:solidFill>
                            <a:schemeClr val="tx1"/>
                          </a:solidFill>
                          <a:effectLst/>
                          <a:latin typeface="+mn-lt"/>
                          <a:ea typeface="+mn-ea"/>
                          <a:cs typeface="+mn-cs"/>
                        </a:rPr>
                        <a:t>1.2.5 Audio Description (Prerecorded)</a:t>
                      </a:r>
                    </a:p>
                    <a:p>
                      <a:r>
                        <a:rPr lang="en-US" sz="900" b="1" kern="1200" dirty="0">
                          <a:solidFill>
                            <a:schemeClr val="tx1"/>
                          </a:solidFill>
                          <a:effectLst/>
                          <a:latin typeface="+mn-lt"/>
                          <a:ea typeface="+mn-ea"/>
                          <a:cs typeface="+mn-cs"/>
                        </a:rPr>
                        <a:t>1.2.6 Sign Language (Prerecorded)</a:t>
                      </a:r>
                    </a:p>
                    <a:p>
                      <a:r>
                        <a:rPr lang="en-US" sz="900" b="1" kern="1200" dirty="0">
                          <a:solidFill>
                            <a:schemeClr val="tx1"/>
                          </a:solidFill>
                          <a:effectLst/>
                          <a:latin typeface="+mn-lt"/>
                          <a:ea typeface="+mn-ea"/>
                          <a:cs typeface="+mn-cs"/>
                        </a:rPr>
                        <a:t>1.2.7 Extended Audio Description (Prerecorded)</a:t>
                      </a:r>
                    </a:p>
                    <a:p>
                      <a:r>
                        <a:rPr lang="en-US" sz="900" b="1" kern="1200" dirty="0">
                          <a:solidFill>
                            <a:schemeClr val="tx1"/>
                          </a:solidFill>
                          <a:effectLst/>
                          <a:latin typeface="+mn-lt"/>
                          <a:ea typeface="+mn-ea"/>
                          <a:cs typeface="+mn-cs"/>
                        </a:rPr>
                        <a:t>1.2.8 Media Alternative (Prerecorded)</a:t>
                      </a:r>
                    </a:p>
                    <a:p>
                      <a:r>
                        <a:rPr lang="en-US" sz="900" b="1" kern="1200" dirty="0">
                          <a:solidFill>
                            <a:schemeClr val="tx1"/>
                          </a:solidFill>
                          <a:effectLst/>
                          <a:latin typeface="+mn-lt"/>
                          <a:ea typeface="+mn-ea"/>
                          <a:cs typeface="+mn-cs"/>
                        </a:rPr>
                        <a:t>1.2.9 Audio-only (Live)</a:t>
                      </a:r>
                    </a:p>
                    <a:p>
                      <a:r>
                        <a:rPr lang="en-US" sz="900" b="1" kern="1200" dirty="0">
                          <a:solidFill>
                            <a:schemeClr val="tx1"/>
                          </a:solidFill>
                          <a:effectLst/>
                          <a:latin typeface="+mn-lt"/>
                          <a:ea typeface="+mn-ea"/>
                          <a:cs typeface="+mn-cs"/>
                        </a:rPr>
                        <a:t>1.3 Adaptable</a:t>
                      </a:r>
                    </a:p>
                    <a:p>
                      <a:r>
                        <a:rPr lang="en-US" sz="900" b="1" kern="1200" dirty="0">
                          <a:solidFill>
                            <a:schemeClr val="tx1"/>
                          </a:solidFill>
                          <a:effectLst/>
                          <a:latin typeface="+mn-lt"/>
                          <a:ea typeface="+mn-ea"/>
                          <a:cs typeface="+mn-cs"/>
                        </a:rPr>
                        <a:t>1.3.1 Info and Relationships</a:t>
                      </a:r>
                    </a:p>
                    <a:p>
                      <a:r>
                        <a:rPr lang="en-US" sz="900" b="1" kern="1200" dirty="0">
                          <a:solidFill>
                            <a:schemeClr val="tx1"/>
                          </a:solidFill>
                          <a:effectLst/>
                          <a:latin typeface="+mn-lt"/>
                          <a:ea typeface="+mn-ea"/>
                          <a:cs typeface="+mn-cs"/>
                        </a:rPr>
                        <a:t>1.3.2 Meaningful Sequence</a:t>
                      </a:r>
                    </a:p>
                    <a:p>
                      <a:r>
                        <a:rPr lang="en-US" sz="900" b="1" kern="1200" dirty="0">
                          <a:solidFill>
                            <a:schemeClr val="tx1"/>
                          </a:solidFill>
                          <a:effectLst/>
                          <a:latin typeface="+mn-lt"/>
                          <a:ea typeface="+mn-ea"/>
                          <a:cs typeface="+mn-cs"/>
                        </a:rPr>
                        <a:t>1.3.3 Sensory Characteristics</a:t>
                      </a:r>
                    </a:p>
                    <a:p>
                      <a:r>
                        <a:rPr lang="en-US" sz="900" b="1" kern="1200" dirty="0">
                          <a:solidFill>
                            <a:schemeClr val="tx1"/>
                          </a:solidFill>
                          <a:effectLst/>
                          <a:latin typeface="+mn-lt"/>
                          <a:ea typeface="+mn-ea"/>
                          <a:cs typeface="+mn-cs"/>
                        </a:rPr>
                        <a:t>1.3.4 Orientation</a:t>
                      </a:r>
                    </a:p>
                    <a:p>
                      <a:r>
                        <a:rPr lang="en-US" sz="900" b="1" kern="1200" dirty="0">
                          <a:solidFill>
                            <a:schemeClr val="tx1"/>
                          </a:solidFill>
                          <a:effectLst/>
                          <a:latin typeface="+mn-lt"/>
                          <a:ea typeface="+mn-ea"/>
                          <a:cs typeface="+mn-cs"/>
                        </a:rPr>
                        <a:t>1.3.5 Identify Input Purpose</a:t>
                      </a:r>
                    </a:p>
                    <a:p>
                      <a:r>
                        <a:rPr lang="en-US" sz="900" b="1" kern="1200" dirty="0">
                          <a:solidFill>
                            <a:schemeClr val="tx1"/>
                          </a:solidFill>
                          <a:effectLst/>
                          <a:latin typeface="+mn-lt"/>
                          <a:ea typeface="+mn-ea"/>
                          <a:cs typeface="+mn-cs"/>
                        </a:rPr>
                        <a:t>1.3.6 Identify Purpose</a:t>
                      </a:r>
                    </a:p>
                    <a:p>
                      <a:r>
                        <a:rPr lang="en-US" sz="900" b="1" kern="1200" dirty="0">
                          <a:solidFill>
                            <a:schemeClr val="tx1"/>
                          </a:solidFill>
                          <a:effectLst/>
                          <a:latin typeface="+mn-lt"/>
                          <a:ea typeface="+mn-ea"/>
                          <a:cs typeface="+mn-cs"/>
                        </a:rPr>
                        <a:t>1.4 Distinguishable</a:t>
                      </a:r>
                    </a:p>
                    <a:p>
                      <a:r>
                        <a:rPr lang="en-US" sz="900" b="1" kern="1200" dirty="0">
                          <a:solidFill>
                            <a:schemeClr val="tx1"/>
                          </a:solidFill>
                          <a:effectLst/>
                          <a:latin typeface="+mn-lt"/>
                          <a:ea typeface="+mn-ea"/>
                          <a:cs typeface="+mn-cs"/>
                        </a:rPr>
                        <a:t>1.4.1 Use of Color</a:t>
                      </a:r>
                    </a:p>
                    <a:p>
                      <a:r>
                        <a:rPr lang="en-US" sz="900" b="1" kern="1200" dirty="0">
                          <a:solidFill>
                            <a:schemeClr val="tx1"/>
                          </a:solidFill>
                          <a:effectLst/>
                          <a:latin typeface="+mn-lt"/>
                          <a:ea typeface="+mn-ea"/>
                          <a:cs typeface="+mn-cs"/>
                        </a:rPr>
                        <a:t>1.4.2 Audio Control</a:t>
                      </a:r>
                    </a:p>
                    <a:p>
                      <a:r>
                        <a:rPr lang="en-US" sz="900" b="1" kern="1200" dirty="0">
                          <a:solidFill>
                            <a:schemeClr val="tx1"/>
                          </a:solidFill>
                          <a:effectLst/>
                          <a:latin typeface="+mn-lt"/>
                          <a:ea typeface="+mn-ea"/>
                          <a:cs typeface="+mn-cs"/>
                        </a:rPr>
                        <a:t>1.4.3 Contrast (Minimum)</a:t>
                      </a:r>
                    </a:p>
                    <a:p>
                      <a:r>
                        <a:rPr lang="en-US" sz="900" b="1" kern="1200" dirty="0">
                          <a:solidFill>
                            <a:schemeClr val="tx1"/>
                          </a:solidFill>
                          <a:effectLst/>
                          <a:latin typeface="+mn-lt"/>
                          <a:ea typeface="+mn-ea"/>
                          <a:cs typeface="+mn-cs"/>
                        </a:rPr>
                        <a:t>1.4.4 Resize text</a:t>
                      </a:r>
                    </a:p>
                    <a:p>
                      <a:r>
                        <a:rPr lang="en-US" sz="900" b="1" kern="1200" dirty="0">
                          <a:solidFill>
                            <a:schemeClr val="tx1"/>
                          </a:solidFill>
                          <a:effectLst/>
                          <a:latin typeface="+mn-lt"/>
                          <a:ea typeface="+mn-ea"/>
                          <a:cs typeface="+mn-cs"/>
                        </a:rPr>
                        <a:t>1.4.5 Images of Text</a:t>
                      </a:r>
                    </a:p>
                    <a:p>
                      <a:r>
                        <a:rPr lang="en-US" sz="900" b="1" kern="1200" dirty="0">
                          <a:solidFill>
                            <a:schemeClr val="tx1"/>
                          </a:solidFill>
                          <a:effectLst/>
                          <a:latin typeface="+mn-lt"/>
                          <a:ea typeface="+mn-ea"/>
                          <a:cs typeface="+mn-cs"/>
                        </a:rPr>
                        <a:t>1.4.6 Contrast (Enhanced)</a:t>
                      </a:r>
                    </a:p>
                    <a:p>
                      <a:r>
                        <a:rPr lang="en-US" sz="900" b="1" kern="1200" dirty="0">
                          <a:solidFill>
                            <a:schemeClr val="tx1"/>
                          </a:solidFill>
                          <a:effectLst/>
                          <a:latin typeface="+mn-lt"/>
                          <a:ea typeface="+mn-ea"/>
                          <a:cs typeface="+mn-cs"/>
                        </a:rPr>
                        <a:t>1.4.7 Low or No Background Audio</a:t>
                      </a:r>
                    </a:p>
                    <a:p>
                      <a:r>
                        <a:rPr lang="en-US" sz="900" b="1" kern="1200" dirty="0">
                          <a:solidFill>
                            <a:schemeClr val="tx1"/>
                          </a:solidFill>
                          <a:effectLst/>
                          <a:latin typeface="+mn-lt"/>
                          <a:ea typeface="+mn-ea"/>
                          <a:cs typeface="+mn-cs"/>
                        </a:rPr>
                        <a:t>1.4.8 Visual Presentation</a:t>
                      </a:r>
                    </a:p>
                    <a:p>
                      <a:r>
                        <a:rPr lang="en-US" sz="900" b="1" kern="1200" dirty="0">
                          <a:solidFill>
                            <a:schemeClr val="tx1"/>
                          </a:solidFill>
                          <a:effectLst/>
                          <a:latin typeface="+mn-lt"/>
                          <a:ea typeface="+mn-ea"/>
                          <a:cs typeface="+mn-cs"/>
                        </a:rPr>
                        <a:t>1.4.9 Images of Text (No Exception)</a:t>
                      </a:r>
                    </a:p>
                    <a:p>
                      <a:r>
                        <a:rPr lang="en-US" sz="900" b="1" kern="1200" dirty="0">
                          <a:solidFill>
                            <a:schemeClr val="tx1"/>
                          </a:solidFill>
                          <a:effectLst/>
                          <a:latin typeface="+mn-lt"/>
                          <a:ea typeface="+mn-ea"/>
                          <a:cs typeface="+mn-cs"/>
                        </a:rPr>
                        <a:t>1.4.10 Reflow</a:t>
                      </a:r>
                    </a:p>
                    <a:p>
                      <a:r>
                        <a:rPr lang="en-US" sz="900" b="1" kern="1200" dirty="0">
                          <a:solidFill>
                            <a:schemeClr val="tx1"/>
                          </a:solidFill>
                          <a:effectLst/>
                          <a:latin typeface="+mn-lt"/>
                          <a:ea typeface="+mn-ea"/>
                          <a:cs typeface="+mn-cs"/>
                        </a:rPr>
                        <a:t>1.4.11 Non-text Contrast</a:t>
                      </a:r>
                    </a:p>
                    <a:p>
                      <a:r>
                        <a:rPr lang="en-US" sz="900" b="1" kern="1200" dirty="0">
                          <a:solidFill>
                            <a:schemeClr val="tx1"/>
                          </a:solidFill>
                          <a:effectLst/>
                          <a:latin typeface="+mn-lt"/>
                          <a:ea typeface="+mn-ea"/>
                          <a:cs typeface="+mn-cs"/>
                        </a:rPr>
                        <a:t>1.4.12 Text Spacing</a:t>
                      </a:r>
                    </a:p>
                    <a:p>
                      <a:r>
                        <a:rPr lang="en-US" sz="900" b="1" kern="1200" dirty="0">
                          <a:solidFill>
                            <a:schemeClr val="tx1"/>
                          </a:solidFill>
                          <a:effectLst/>
                          <a:latin typeface="+mn-lt"/>
                          <a:ea typeface="+mn-ea"/>
                          <a:cs typeface="+mn-cs"/>
                        </a:rPr>
                        <a:t>1.4.13 Content on Hover or Focus</a:t>
                      </a:r>
                      <a:endParaRPr lang="en-US" sz="900" dirty="0">
                        <a:solidFill>
                          <a:schemeClr val="tx1"/>
                        </a:solidFill>
                      </a:endParaRPr>
                    </a:p>
                  </a:txBody>
                  <a:tcPr>
                    <a:solidFill>
                      <a:schemeClr val="accent1">
                        <a:lumMod val="20000"/>
                        <a:lumOff val="80000"/>
                      </a:schemeClr>
                    </a:solidFill>
                  </a:tcPr>
                </a:tc>
                <a:tc>
                  <a:txBody>
                    <a:bodyPr/>
                    <a:lstStyle/>
                    <a:p>
                      <a:r>
                        <a:rPr lang="en-US" sz="900" b="1" u="sng" kern="1200" dirty="0">
                          <a:solidFill>
                            <a:schemeClr val="tx1"/>
                          </a:solidFill>
                          <a:effectLst/>
                          <a:latin typeface="+mn-lt"/>
                          <a:ea typeface="+mn-ea"/>
                          <a:cs typeface="+mn-cs"/>
                        </a:rPr>
                        <a:t>Operable </a:t>
                      </a:r>
                    </a:p>
                    <a:p>
                      <a:r>
                        <a:rPr lang="en-US" sz="900" b="1" kern="1200" dirty="0">
                          <a:solidFill>
                            <a:schemeClr val="tx1"/>
                          </a:solidFill>
                          <a:effectLst/>
                          <a:latin typeface="+mn-lt"/>
                          <a:ea typeface="+mn-ea"/>
                          <a:cs typeface="+mn-cs"/>
                        </a:rPr>
                        <a:t>2.1 Keyboard accessible</a:t>
                      </a:r>
                    </a:p>
                    <a:p>
                      <a:r>
                        <a:rPr lang="en-US" sz="900" b="1" kern="1200" dirty="0">
                          <a:solidFill>
                            <a:schemeClr val="tx1"/>
                          </a:solidFill>
                          <a:effectLst/>
                          <a:latin typeface="+mn-lt"/>
                          <a:ea typeface="+mn-ea"/>
                          <a:cs typeface="+mn-cs"/>
                        </a:rPr>
                        <a:t>2.1.1 Keyboard</a:t>
                      </a:r>
                    </a:p>
                    <a:p>
                      <a:r>
                        <a:rPr lang="en-US" sz="900" b="1" kern="1200" dirty="0">
                          <a:solidFill>
                            <a:schemeClr val="tx1"/>
                          </a:solidFill>
                          <a:effectLst/>
                          <a:latin typeface="+mn-lt"/>
                          <a:ea typeface="+mn-ea"/>
                          <a:cs typeface="+mn-cs"/>
                        </a:rPr>
                        <a:t>2.1.2 No Keyboard Trap</a:t>
                      </a:r>
                    </a:p>
                    <a:p>
                      <a:r>
                        <a:rPr lang="en-US" sz="900" b="1" kern="1200" dirty="0">
                          <a:solidFill>
                            <a:schemeClr val="tx1"/>
                          </a:solidFill>
                          <a:effectLst/>
                          <a:latin typeface="+mn-lt"/>
                          <a:ea typeface="+mn-ea"/>
                          <a:cs typeface="+mn-cs"/>
                        </a:rPr>
                        <a:t>2.1.3 Keyboard (No Exception)</a:t>
                      </a:r>
                    </a:p>
                    <a:p>
                      <a:r>
                        <a:rPr lang="en-US" sz="900" b="1" kern="1200" dirty="0">
                          <a:solidFill>
                            <a:schemeClr val="tx1"/>
                          </a:solidFill>
                          <a:effectLst/>
                          <a:latin typeface="+mn-lt"/>
                          <a:ea typeface="+mn-ea"/>
                          <a:cs typeface="+mn-cs"/>
                        </a:rPr>
                        <a:t>2.1.4 Character Key Shortcuts</a:t>
                      </a:r>
                    </a:p>
                    <a:p>
                      <a:r>
                        <a:rPr lang="en-US" sz="900" b="1" kern="1200" dirty="0">
                          <a:solidFill>
                            <a:schemeClr val="tx1"/>
                          </a:solidFill>
                          <a:effectLst/>
                          <a:latin typeface="+mn-lt"/>
                          <a:ea typeface="+mn-ea"/>
                          <a:cs typeface="+mn-cs"/>
                        </a:rPr>
                        <a:t>2.2 Enough time</a:t>
                      </a:r>
                    </a:p>
                    <a:p>
                      <a:r>
                        <a:rPr lang="en-US" sz="900" b="1" kern="1200" dirty="0">
                          <a:solidFill>
                            <a:schemeClr val="tx1"/>
                          </a:solidFill>
                          <a:effectLst/>
                          <a:latin typeface="+mn-lt"/>
                          <a:ea typeface="+mn-ea"/>
                          <a:cs typeface="+mn-cs"/>
                        </a:rPr>
                        <a:t>2.2.1 Timing Adjustment</a:t>
                      </a:r>
                    </a:p>
                    <a:p>
                      <a:r>
                        <a:rPr lang="en-US" sz="900" b="1" kern="1200" dirty="0">
                          <a:solidFill>
                            <a:schemeClr val="tx1"/>
                          </a:solidFill>
                          <a:effectLst/>
                          <a:latin typeface="+mn-lt"/>
                          <a:ea typeface="+mn-ea"/>
                          <a:cs typeface="+mn-cs"/>
                        </a:rPr>
                        <a:t>2.2.2 Pause, Stop, Hide</a:t>
                      </a:r>
                    </a:p>
                    <a:p>
                      <a:r>
                        <a:rPr lang="en-US" sz="900" b="1" kern="1200" dirty="0">
                          <a:solidFill>
                            <a:schemeClr val="tx1"/>
                          </a:solidFill>
                          <a:effectLst/>
                          <a:latin typeface="+mn-lt"/>
                          <a:ea typeface="+mn-ea"/>
                          <a:cs typeface="+mn-cs"/>
                        </a:rPr>
                        <a:t>2.2.3 No Timing</a:t>
                      </a:r>
                    </a:p>
                    <a:p>
                      <a:r>
                        <a:rPr lang="en-US" sz="900" b="1" kern="1200" dirty="0">
                          <a:solidFill>
                            <a:schemeClr val="tx1"/>
                          </a:solidFill>
                          <a:effectLst/>
                          <a:latin typeface="+mn-lt"/>
                          <a:ea typeface="+mn-ea"/>
                          <a:cs typeface="+mn-cs"/>
                        </a:rPr>
                        <a:t>2.2.4 Interruptions</a:t>
                      </a:r>
                    </a:p>
                    <a:p>
                      <a:r>
                        <a:rPr lang="en-US" sz="900" b="1" kern="1200" dirty="0">
                          <a:solidFill>
                            <a:schemeClr val="tx1"/>
                          </a:solidFill>
                          <a:effectLst/>
                          <a:latin typeface="+mn-lt"/>
                          <a:ea typeface="+mn-ea"/>
                          <a:cs typeface="+mn-cs"/>
                        </a:rPr>
                        <a:t>2.2.5 Re-authenticating</a:t>
                      </a:r>
                    </a:p>
                    <a:p>
                      <a:r>
                        <a:rPr lang="en-US" sz="900" b="1" kern="1200" dirty="0">
                          <a:solidFill>
                            <a:schemeClr val="tx1"/>
                          </a:solidFill>
                          <a:effectLst/>
                          <a:latin typeface="+mn-lt"/>
                          <a:ea typeface="+mn-ea"/>
                          <a:cs typeface="+mn-cs"/>
                        </a:rPr>
                        <a:t>2.2.6 Timeouts</a:t>
                      </a:r>
                    </a:p>
                    <a:p>
                      <a:r>
                        <a:rPr lang="en-US" sz="900" b="1" kern="1200" dirty="0">
                          <a:solidFill>
                            <a:schemeClr val="tx1"/>
                          </a:solidFill>
                          <a:effectLst/>
                          <a:latin typeface="+mn-lt"/>
                          <a:ea typeface="+mn-ea"/>
                          <a:cs typeface="+mn-cs"/>
                        </a:rPr>
                        <a:t>2.3 Seizure and physical reactions</a:t>
                      </a:r>
                    </a:p>
                    <a:p>
                      <a:r>
                        <a:rPr lang="en-US" sz="900" b="1" kern="1200" dirty="0">
                          <a:solidFill>
                            <a:schemeClr val="tx1"/>
                          </a:solidFill>
                          <a:effectLst/>
                          <a:latin typeface="+mn-lt"/>
                          <a:ea typeface="+mn-ea"/>
                          <a:cs typeface="+mn-cs"/>
                        </a:rPr>
                        <a:t>2.3.1 Three Flashes or Below Threshold</a:t>
                      </a:r>
                    </a:p>
                    <a:p>
                      <a:r>
                        <a:rPr lang="en-US" sz="900" b="1" kern="1200" dirty="0">
                          <a:solidFill>
                            <a:schemeClr val="tx1"/>
                          </a:solidFill>
                          <a:effectLst/>
                          <a:latin typeface="+mn-lt"/>
                          <a:ea typeface="+mn-ea"/>
                          <a:cs typeface="+mn-cs"/>
                        </a:rPr>
                        <a:t>2.3.2 Three Flashes</a:t>
                      </a:r>
                    </a:p>
                    <a:p>
                      <a:r>
                        <a:rPr lang="en-US" sz="900" b="1" kern="1200" dirty="0">
                          <a:solidFill>
                            <a:schemeClr val="tx1"/>
                          </a:solidFill>
                          <a:effectLst/>
                          <a:latin typeface="+mn-lt"/>
                          <a:ea typeface="+mn-ea"/>
                          <a:cs typeface="+mn-cs"/>
                        </a:rPr>
                        <a:t>2.3.3 Animation from Interactions</a:t>
                      </a:r>
                    </a:p>
                    <a:p>
                      <a:r>
                        <a:rPr lang="en-US" sz="900" b="1" kern="1200" dirty="0">
                          <a:solidFill>
                            <a:schemeClr val="tx1"/>
                          </a:solidFill>
                          <a:effectLst/>
                          <a:latin typeface="+mn-lt"/>
                          <a:ea typeface="+mn-ea"/>
                          <a:cs typeface="+mn-cs"/>
                        </a:rPr>
                        <a:t>2.4 Navigable </a:t>
                      </a:r>
                    </a:p>
                    <a:p>
                      <a:r>
                        <a:rPr lang="en-US" sz="900" b="1" kern="1200" dirty="0">
                          <a:solidFill>
                            <a:schemeClr val="tx1"/>
                          </a:solidFill>
                          <a:effectLst/>
                          <a:latin typeface="+mn-lt"/>
                          <a:ea typeface="+mn-ea"/>
                          <a:cs typeface="+mn-cs"/>
                        </a:rPr>
                        <a:t>2.4.1 Bypass Blocks</a:t>
                      </a:r>
                    </a:p>
                    <a:p>
                      <a:r>
                        <a:rPr lang="en-US" sz="900" b="1" kern="1200" dirty="0">
                          <a:solidFill>
                            <a:schemeClr val="tx1"/>
                          </a:solidFill>
                          <a:effectLst/>
                          <a:latin typeface="+mn-lt"/>
                          <a:ea typeface="+mn-ea"/>
                          <a:cs typeface="+mn-cs"/>
                        </a:rPr>
                        <a:t>2.4.2 Page Titled</a:t>
                      </a:r>
                    </a:p>
                    <a:p>
                      <a:r>
                        <a:rPr lang="en-US" sz="900" b="1" kern="1200" dirty="0">
                          <a:solidFill>
                            <a:schemeClr val="tx1"/>
                          </a:solidFill>
                          <a:effectLst/>
                          <a:latin typeface="+mn-lt"/>
                          <a:ea typeface="+mn-ea"/>
                          <a:cs typeface="+mn-cs"/>
                        </a:rPr>
                        <a:t>2.4.3 Focus Order</a:t>
                      </a:r>
                    </a:p>
                    <a:p>
                      <a:r>
                        <a:rPr lang="en-US" sz="900" b="1" kern="1200" dirty="0">
                          <a:solidFill>
                            <a:schemeClr val="tx1"/>
                          </a:solidFill>
                          <a:effectLst/>
                          <a:latin typeface="+mn-lt"/>
                          <a:ea typeface="+mn-ea"/>
                          <a:cs typeface="+mn-cs"/>
                        </a:rPr>
                        <a:t>2.4.4 Link Purpose (In Context)</a:t>
                      </a:r>
                    </a:p>
                    <a:p>
                      <a:r>
                        <a:rPr lang="en-US" sz="900" b="1" kern="1200" dirty="0">
                          <a:solidFill>
                            <a:schemeClr val="tx1"/>
                          </a:solidFill>
                          <a:effectLst/>
                          <a:latin typeface="+mn-lt"/>
                          <a:ea typeface="+mn-ea"/>
                          <a:cs typeface="+mn-cs"/>
                        </a:rPr>
                        <a:t>2.4.5 Multiple Ways</a:t>
                      </a:r>
                    </a:p>
                    <a:p>
                      <a:r>
                        <a:rPr lang="en-US" sz="900" b="1" kern="1200" dirty="0">
                          <a:solidFill>
                            <a:schemeClr val="tx1"/>
                          </a:solidFill>
                          <a:effectLst/>
                          <a:latin typeface="+mn-lt"/>
                          <a:ea typeface="+mn-ea"/>
                          <a:cs typeface="+mn-cs"/>
                        </a:rPr>
                        <a:t>2.4.6 Headings and Labels</a:t>
                      </a:r>
                    </a:p>
                    <a:p>
                      <a:r>
                        <a:rPr lang="en-US" sz="900" b="1" kern="1200" dirty="0">
                          <a:solidFill>
                            <a:schemeClr val="tx1"/>
                          </a:solidFill>
                          <a:effectLst/>
                          <a:latin typeface="+mn-lt"/>
                          <a:ea typeface="+mn-ea"/>
                          <a:cs typeface="+mn-cs"/>
                        </a:rPr>
                        <a:t>2.4.7 Focus Visible</a:t>
                      </a:r>
                    </a:p>
                    <a:p>
                      <a:r>
                        <a:rPr lang="en-US" sz="900" b="1" kern="1200" dirty="0">
                          <a:solidFill>
                            <a:schemeClr val="tx1"/>
                          </a:solidFill>
                          <a:effectLst/>
                          <a:latin typeface="+mn-lt"/>
                          <a:ea typeface="+mn-ea"/>
                          <a:cs typeface="+mn-cs"/>
                        </a:rPr>
                        <a:t>2.4.8 Location</a:t>
                      </a:r>
                    </a:p>
                    <a:p>
                      <a:r>
                        <a:rPr lang="en-US" sz="900" b="1" kern="1200" dirty="0">
                          <a:solidFill>
                            <a:schemeClr val="tx1"/>
                          </a:solidFill>
                          <a:effectLst/>
                          <a:latin typeface="+mn-lt"/>
                          <a:ea typeface="+mn-ea"/>
                          <a:cs typeface="+mn-cs"/>
                        </a:rPr>
                        <a:t>2.4.9 Link Purpose (Link Only)</a:t>
                      </a:r>
                      <a:br>
                        <a:rPr lang="en-US" sz="900" b="1" kern="1200" dirty="0">
                          <a:solidFill>
                            <a:schemeClr val="tx1"/>
                          </a:solidFill>
                          <a:effectLst/>
                          <a:latin typeface="+mn-lt"/>
                          <a:ea typeface="+mn-ea"/>
                          <a:cs typeface="+mn-cs"/>
                        </a:rPr>
                      </a:br>
                      <a:r>
                        <a:rPr lang="en-US" sz="900" b="1" kern="1200" dirty="0">
                          <a:solidFill>
                            <a:schemeClr val="tx1"/>
                          </a:solidFill>
                          <a:effectLst/>
                          <a:latin typeface="+mn-lt"/>
                          <a:ea typeface="+mn-ea"/>
                          <a:cs typeface="+mn-cs"/>
                        </a:rPr>
                        <a:t>2.4.10 Section Headings</a:t>
                      </a:r>
                    </a:p>
                    <a:p>
                      <a:r>
                        <a:rPr lang="en-US" sz="900" b="1" kern="1200" dirty="0">
                          <a:solidFill>
                            <a:schemeClr val="tx1"/>
                          </a:solidFill>
                          <a:effectLst/>
                          <a:latin typeface="+mn-lt"/>
                          <a:ea typeface="+mn-ea"/>
                          <a:cs typeface="+mn-cs"/>
                        </a:rPr>
                        <a:t>2.5 Input modalities </a:t>
                      </a:r>
                    </a:p>
                    <a:p>
                      <a:r>
                        <a:rPr lang="en-US" sz="900" b="1" kern="1200" dirty="0">
                          <a:solidFill>
                            <a:schemeClr val="tx1"/>
                          </a:solidFill>
                          <a:effectLst/>
                          <a:latin typeface="+mn-lt"/>
                          <a:ea typeface="+mn-ea"/>
                          <a:cs typeface="+mn-cs"/>
                        </a:rPr>
                        <a:t>2.5.1 Pointer Gestures</a:t>
                      </a:r>
                    </a:p>
                    <a:p>
                      <a:r>
                        <a:rPr lang="en-US" sz="900" b="1" kern="1200" dirty="0">
                          <a:solidFill>
                            <a:schemeClr val="tx1"/>
                          </a:solidFill>
                          <a:effectLst/>
                          <a:latin typeface="+mn-lt"/>
                          <a:ea typeface="+mn-ea"/>
                          <a:cs typeface="+mn-cs"/>
                        </a:rPr>
                        <a:t>2.5.2 Pointer Cancellation</a:t>
                      </a:r>
                    </a:p>
                    <a:p>
                      <a:r>
                        <a:rPr lang="en-US" sz="900" b="1" kern="1200" dirty="0">
                          <a:solidFill>
                            <a:schemeClr val="tx1"/>
                          </a:solidFill>
                          <a:effectLst/>
                          <a:latin typeface="+mn-lt"/>
                          <a:ea typeface="+mn-ea"/>
                          <a:cs typeface="+mn-cs"/>
                        </a:rPr>
                        <a:t>2.5.3 Label in Name</a:t>
                      </a:r>
                    </a:p>
                    <a:p>
                      <a:r>
                        <a:rPr lang="en-US" sz="900" b="1" kern="1200" dirty="0">
                          <a:solidFill>
                            <a:schemeClr val="tx1"/>
                          </a:solidFill>
                          <a:effectLst/>
                          <a:latin typeface="+mn-lt"/>
                          <a:ea typeface="+mn-ea"/>
                          <a:cs typeface="+mn-cs"/>
                        </a:rPr>
                        <a:t>2.5.4 Motion Actuation</a:t>
                      </a:r>
                    </a:p>
                    <a:p>
                      <a:r>
                        <a:rPr lang="en-US" sz="900" b="1" kern="1200" dirty="0">
                          <a:solidFill>
                            <a:schemeClr val="tx1"/>
                          </a:solidFill>
                          <a:effectLst/>
                          <a:latin typeface="+mn-lt"/>
                          <a:ea typeface="+mn-ea"/>
                          <a:cs typeface="+mn-cs"/>
                        </a:rPr>
                        <a:t>2.5.5 Target Size</a:t>
                      </a:r>
                    </a:p>
                    <a:p>
                      <a:r>
                        <a:rPr lang="en-US" sz="900" b="1" kern="1200" dirty="0">
                          <a:solidFill>
                            <a:schemeClr val="tx1"/>
                          </a:solidFill>
                          <a:effectLst/>
                          <a:latin typeface="+mn-lt"/>
                          <a:ea typeface="+mn-ea"/>
                          <a:cs typeface="+mn-cs"/>
                        </a:rPr>
                        <a:t>2.5.6 Concurrent Input Mechanisms</a:t>
                      </a:r>
                      <a:endParaRPr lang="en-US" sz="900" dirty="0">
                        <a:solidFill>
                          <a:schemeClr val="tx1"/>
                        </a:solidFill>
                      </a:endParaRPr>
                    </a:p>
                  </a:txBody>
                  <a:tcPr>
                    <a:solidFill>
                      <a:schemeClr val="accent1">
                        <a:lumMod val="20000"/>
                        <a:lumOff val="80000"/>
                      </a:schemeClr>
                    </a:solidFill>
                  </a:tcPr>
                </a:tc>
                <a:tc>
                  <a:txBody>
                    <a:bodyPr/>
                    <a:lstStyle/>
                    <a:p>
                      <a:r>
                        <a:rPr lang="en-US" sz="900" b="1" u="sng" kern="1200" dirty="0">
                          <a:solidFill>
                            <a:schemeClr val="tx1"/>
                          </a:solidFill>
                          <a:effectLst/>
                          <a:latin typeface="+mn-lt"/>
                          <a:ea typeface="+mn-ea"/>
                          <a:cs typeface="+mn-cs"/>
                        </a:rPr>
                        <a:t>Understandable </a:t>
                      </a:r>
                    </a:p>
                    <a:p>
                      <a:r>
                        <a:rPr lang="en-US" sz="900" b="1" kern="1200" dirty="0">
                          <a:solidFill>
                            <a:schemeClr val="tx1"/>
                          </a:solidFill>
                          <a:effectLst/>
                          <a:latin typeface="+mn-lt"/>
                          <a:ea typeface="+mn-ea"/>
                          <a:cs typeface="+mn-cs"/>
                        </a:rPr>
                        <a:t>3.1 Readable</a:t>
                      </a:r>
                    </a:p>
                    <a:p>
                      <a:r>
                        <a:rPr lang="en-US" sz="900" b="1" kern="1200" dirty="0">
                          <a:solidFill>
                            <a:schemeClr val="tx1"/>
                          </a:solidFill>
                          <a:effectLst/>
                          <a:latin typeface="+mn-lt"/>
                          <a:ea typeface="+mn-ea"/>
                          <a:cs typeface="+mn-cs"/>
                        </a:rPr>
                        <a:t>3.1.1 Language of Page</a:t>
                      </a:r>
                    </a:p>
                    <a:p>
                      <a:r>
                        <a:rPr lang="en-US" sz="900" b="1" kern="1200" dirty="0">
                          <a:solidFill>
                            <a:schemeClr val="tx1"/>
                          </a:solidFill>
                          <a:effectLst/>
                          <a:latin typeface="+mn-lt"/>
                          <a:ea typeface="+mn-ea"/>
                          <a:cs typeface="+mn-cs"/>
                        </a:rPr>
                        <a:t>3.1.2 Language of Parts</a:t>
                      </a:r>
                    </a:p>
                    <a:p>
                      <a:r>
                        <a:rPr lang="en-US" sz="900" b="1" kern="1200" dirty="0">
                          <a:solidFill>
                            <a:schemeClr val="tx1"/>
                          </a:solidFill>
                          <a:effectLst/>
                          <a:latin typeface="+mn-lt"/>
                          <a:ea typeface="+mn-ea"/>
                          <a:cs typeface="+mn-cs"/>
                        </a:rPr>
                        <a:t>3.1.3 Unusual Words</a:t>
                      </a:r>
                    </a:p>
                    <a:p>
                      <a:r>
                        <a:rPr lang="en-US" sz="900" b="1" kern="1200" dirty="0">
                          <a:solidFill>
                            <a:schemeClr val="tx1"/>
                          </a:solidFill>
                          <a:effectLst/>
                          <a:latin typeface="+mn-lt"/>
                          <a:ea typeface="+mn-ea"/>
                          <a:cs typeface="+mn-cs"/>
                        </a:rPr>
                        <a:t>3.1.4 Abbreviations</a:t>
                      </a:r>
                    </a:p>
                    <a:p>
                      <a:r>
                        <a:rPr lang="en-US" sz="900" b="1" kern="1200" dirty="0">
                          <a:solidFill>
                            <a:schemeClr val="tx1"/>
                          </a:solidFill>
                          <a:effectLst/>
                          <a:latin typeface="+mn-lt"/>
                          <a:ea typeface="+mn-ea"/>
                          <a:cs typeface="+mn-cs"/>
                        </a:rPr>
                        <a:t>3.1.5 Reading Level</a:t>
                      </a:r>
                    </a:p>
                    <a:p>
                      <a:r>
                        <a:rPr lang="en-US" sz="900" b="1" kern="1200" dirty="0">
                          <a:solidFill>
                            <a:schemeClr val="tx1"/>
                          </a:solidFill>
                          <a:effectLst/>
                          <a:latin typeface="+mn-lt"/>
                          <a:ea typeface="+mn-ea"/>
                          <a:cs typeface="+mn-cs"/>
                        </a:rPr>
                        <a:t>3.1.6 Pronunciation</a:t>
                      </a:r>
                    </a:p>
                    <a:p>
                      <a:r>
                        <a:rPr lang="en-US" sz="900" b="1" kern="1200" dirty="0">
                          <a:solidFill>
                            <a:schemeClr val="tx1"/>
                          </a:solidFill>
                          <a:effectLst/>
                          <a:latin typeface="+mn-lt"/>
                          <a:ea typeface="+mn-ea"/>
                          <a:cs typeface="+mn-cs"/>
                        </a:rPr>
                        <a:t>3.2 Predictable</a:t>
                      </a:r>
                    </a:p>
                    <a:p>
                      <a:r>
                        <a:rPr lang="en-US" sz="900" b="1" kern="1200" dirty="0">
                          <a:solidFill>
                            <a:schemeClr val="tx1"/>
                          </a:solidFill>
                          <a:effectLst/>
                          <a:latin typeface="+mn-lt"/>
                          <a:ea typeface="+mn-ea"/>
                          <a:cs typeface="+mn-cs"/>
                        </a:rPr>
                        <a:t>3.2.1 On Focus</a:t>
                      </a:r>
                    </a:p>
                    <a:p>
                      <a:r>
                        <a:rPr lang="en-US" sz="900" b="1" kern="1200" dirty="0">
                          <a:solidFill>
                            <a:schemeClr val="tx1"/>
                          </a:solidFill>
                          <a:effectLst/>
                          <a:latin typeface="+mn-lt"/>
                          <a:ea typeface="+mn-ea"/>
                          <a:cs typeface="+mn-cs"/>
                        </a:rPr>
                        <a:t>3.2.2 On Input</a:t>
                      </a:r>
                    </a:p>
                    <a:p>
                      <a:r>
                        <a:rPr lang="en-US" sz="900" b="1" kern="1200" dirty="0">
                          <a:solidFill>
                            <a:schemeClr val="tx1"/>
                          </a:solidFill>
                          <a:effectLst/>
                          <a:latin typeface="+mn-lt"/>
                          <a:ea typeface="+mn-ea"/>
                          <a:cs typeface="+mn-cs"/>
                        </a:rPr>
                        <a:t>3.2.3 Consistent Navigation</a:t>
                      </a:r>
                    </a:p>
                    <a:p>
                      <a:r>
                        <a:rPr lang="en-US" sz="900" b="1" kern="1200" dirty="0">
                          <a:solidFill>
                            <a:schemeClr val="tx1"/>
                          </a:solidFill>
                          <a:effectLst/>
                          <a:latin typeface="+mn-lt"/>
                          <a:ea typeface="+mn-ea"/>
                          <a:cs typeface="+mn-cs"/>
                        </a:rPr>
                        <a:t>3.2.4 Consistent Identification</a:t>
                      </a:r>
                    </a:p>
                    <a:p>
                      <a:r>
                        <a:rPr lang="en-US" sz="900" b="1" kern="1200" dirty="0">
                          <a:solidFill>
                            <a:schemeClr val="tx1"/>
                          </a:solidFill>
                          <a:effectLst/>
                          <a:latin typeface="+mn-lt"/>
                          <a:ea typeface="+mn-ea"/>
                          <a:cs typeface="+mn-cs"/>
                        </a:rPr>
                        <a:t>3.2.5 Change on Request</a:t>
                      </a:r>
                    </a:p>
                    <a:p>
                      <a:r>
                        <a:rPr lang="en-US" sz="900" b="1" kern="1200" dirty="0">
                          <a:solidFill>
                            <a:schemeClr val="tx1"/>
                          </a:solidFill>
                          <a:effectLst/>
                          <a:latin typeface="+mn-lt"/>
                          <a:ea typeface="+mn-ea"/>
                          <a:cs typeface="+mn-cs"/>
                        </a:rPr>
                        <a:t>3.3 Input Assistance</a:t>
                      </a:r>
                    </a:p>
                    <a:p>
                      <a:r>
                        <a:rPr lang="en-US" sz="900" b="1" kern="1200" dirty="0">
                          <a:solidFill>
                            <a:schemeClr val="tx1"/>
                          </a:solidFill>
                          <a:effectLst/>
                          <a:latin typeface="+mn-lt"/>
                          <a:ea typeface="+mn-ea"/>
                          <a:cs typeface="+mn-cs"/>
                        </a:rPr>
                        <a:t>3.3.1 Error Identification</a:t>
                      </a:r>
                    </a:p>
                    <a:p>
                      <a:r>
                        <a:rPr lang="en-US" sz="900" b="1" kern="1200" dirty="0">
                          <a:solidFill>
                            <a:schemeClr val="tx1"/>
                          </a:solidFill>
                          <a:effectLst/>
                          <a:latin typeface="+mn-lt"/>
                          <a:ea typeface="+mn-ea"/>
                          <a:cs typeface="+mn-cs"/>
                        </a:rPr>
                        <a:t>3.3.2 Labels or Instructions</a:t>
                      </a:r>
                    </a:p>
                    <a:p>
                      <a:r>
                        <a:rPr lang="en-US" sz="900" b="1" kern="1200" dirty="0">
                          <a:solidFill>
                            <a:schemeClr val="tx1"/>
                          </a:solidFill>
                          <a:effectLst/>
                          <a:latin typeface="+mn-lt"/>
                          <a:ea typeface="+mn-ea"/>
                          <a:cs typeface="+mn-cs"/>
                        </a:rPr>
                        <a:t>3.3.3 Error Suggestion</a:t>
                      </a:r>
                    </a:p>
                    <a:p>
                      <a:r>
                        <a:rPr lang="en-US" sz="900" b="1" kern="1200" dirty="0">
                          <a:solidFill>
                            <a:schemeClr val="tx1"/>
                          </a:solidFill>
                          <a:effectLst/>
                          <a:latin typeface="+mn-lt"/>
                          <a:ea typeface="+mn-ea"/>
                          <a:cs typeface="+mn-cs"/>
                        </a:rPr>
                        <a:t>3.3.4 Error Prevention (Legal, Financial, Date)</a:t>
                      </a:r>
                    </a:p>
                    <a:p>
                      <a:r>
                        <a:rPr lang="en-US" sz="900" b="1" kern="1200" dirty="0">
                          <a:solidFill>
                            <a:schemeClr val="tx1"/>
                          </a:solidFill>
                          <a:effectLst/>
                          <a:latin typeface="+mn-lt"/>
                          <a:ea typeface="+mn-ea"/>
                          <a:cs typeface="+mn-cs"/>
                        </a:rPr>
                        <a:t>3.3.5 Help</a:t>
                      </a:r>
                    </a:p>
                    <a:p>
                      <a:r>
                        <a:rPr lang="en-US" sz="900" b="1" kern="1200" dirty="0">
                          <a:solidFill>
                            <a:schemeClr val="tx1"/>
                          </a:solidFill>
                          <a:effectLst/>
                          <a:latin typeface="+mn-lt"/>
                          <a:ea typeface="+mn-ea"/>
                          <a:cs typeface="+mn-cs"/>
                        </a:rPr>
                        <a:t>3.3.6 Error Prevention (All)</a:t>
                      </a:r>
                    </a:p>
                    <a:p>
                      <a:endParaRPr lang="en-US" sz="900" dirty="0">
                        <a:solidFill>
                          <a:schemeClr val="tx1"/>
                        </a:solidFill>
                      </a:endParaRPr>
                    </a:p>
                  </a:txBody>
                  <a:tcPr>
                    <a:solidFill>
                      <a:schemeClr val="accent1">
                        <a:lumMod val="20000"/>
                        <a:lumOff val="80000"/>
                      </a:schemeClr>
                    </a:solidFill>
                  </a:tcPr>
                </a:tc>
                <a:tc>
                  <a:txBody>
                    <a:bodyPr/>
                    <a:lstStyle/>
                    <a:p>
                      <a:r>
                        <a:rPr lang="en-US" sz="900" b="1" u="sng" kern="1200" dirty="0">
                          <a:solidFill>
                            <a:schemeClr val="tx1"/>
                          </a:solidFill>
                          <a:effectLst/>
                          <a:latin typeface="+mn-lt"/>
                          <a:ea typeface="+mn-ea"/>
                          <a:cs typeface="+mn-cs"/>
                        </a:rPr>
                        <a:t>Robust </a:t>
                      </a:r>
                    </a:p>
                    <a:p>
                      <a:r>
                        <a:rPr lang="en-US" sz="900" b="1" kern="1200" dirty="0">
                          <a:solidFill>
                            <a:schemeClr val="tx1"/>
                          </a:solidFill>
                          <a:effectLst/>
                          <a:latin typeface="+mn-lt"/>
                          <a:ea typeface="+mn-ea"/>
                          <a:cs typeface="+mn-cs"/>
                        </a:rPr>
                        <a:t>4.1 Compatible</a:t>
                      </a:r>
                    </a:p>
                    <a:p>
                      <a:r>
                        <a:rPr lang="en-US" sz="900" b="1" kern="1200" dirty="0">
                          <a:solidFill>
                            <a:schemeClr val="tx1"/>
                          </a:solidFill>
                          <a:effectLst/>
                          <a:latin typeface="+mn-lt"/>
                          <a:ea typeface="+mn-ea"/>
                          <a:cs typeface="+mn-cs"/>
                        </a:rPr>
                        <a:t>4.1.1 Parsing</a:t>
                      </a:r>
                    </a:p>
                    <a:p>
                      <a:r>
                        <a:rPr lang="en-US" sz="900" b="1" kern="1200" dirty="0">
                          <a:solidFill>
                            <a:schemeClr val="tx1"/>
                          </a:solidFill>
                          <a:effectLst/>
                          <a:latin typeface="+mn-lt"/>
                          <a:ea typeface="+mn-ea"/>
                          <a:cs typeface="+mn-cs"/>
                        </a:rPr>
                        <a:t>4.1.2 Name, Role, Value</a:t>
                      </a:r>
                    </a:p>
                    <a:p>
                      <a:r>
                        <a:rPr lang="en-US" sz="900" b="1" kern="1200" dirty="0">
                          <a:solidFill>
                            <a:schemeClr val="tx1"/>
                          </a:solidFill>
                          <a:effectLst/>
                          <a:latin typeface="+mn-lt"/>
                          <a:ea typeface="+mn-ea"/>
                          <a:cs typeface="+mn-cs"/>
                        </a:rPr>
                        <a:t>4.1.3 Status Messages</a:t>
                      </a:r>
                      <a:endParaRPr lang="en-US" sz="90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876574252"/>
                  </a:ext>
                </a:extLst>
              </a:tr>
            </a:tbl>
          </a:graphicData>
        </a:graphic>
      </p:graphicFrame>
    </p:spTree>
    <p:extLst>
      <p:ext uri="{BB962C8B-B14F-4D97-AF65-F5344CB8AC3E}">
        <p14:creationId xmlns:p14="http://schemas.microsoft.com/office/powerpoint/2010/main" val="407323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59-65C3-AA4E-811E-9F08FC100397}"/>
              </a:ext>
            </a:extLst>
          </p:cNvPr>
          <p:cNvSpPr>
            <a:spLocks noGrp="1"/>
          </p:cNvSpPr>
          <p:nvPr>
            <p:ph type="title"/>
          </p:nvPr>
        </p:nvSpPr>
        <p:spPr/>
        <p:txBody>
          <a:bodyPr/>
          <a:lstStyle/>
          <a:p>
            <a:r>
              <a:rPr lang="en-US" dirty="0"/>
              <a:t>Perceivable</a:t>
            </a:r>
          </a:p>
        </p:txBody>
      </p:sp>
      <p:sp>
        <p:nvSpPr>
          <p:cNvPr id="3" name="Text Placeholder 2">
            <a:extLst>
              <a:ext uri="{FF2B5EF4-FFF2-40B4-BE49-F238E27FC236}">
                <a16:creationId xmlns:a16="http://schemas.microsoft.com/office/drawing/2014/main" id="{4B0909F8-09F2-244F-9829-BE814F8BBC34}"/>
              </a:ext>
            </a:extLst>
          </p:cNvPr>
          <p:cNvSpPr>
            <a:spLocks noGrp="1"/>
          </p:cNvSpPr>
          <p:nvPr>
            <p:ph type="body" sz="quarter" idx="10"/>
          </p:nvPr>
        </p:nvSpPr>
        <p:spPr/>
        <p:txBody>
          <a:bodyPr/>
          <a:lstStyle/>
          <a:p>
            <a:pPr marL="0" indent="0">
              <a:buNone/>
            </a:pPr>
            <a:endParaRPr lang="en-US" sz="2800" dirty="0"/>
          </a:p>
          <a:p>
            <a:pPr marL="0" indent="0">
              <a:buNone/>
            </a:pPr>
            <a:r>
              <a:rPr lang="en-US" sz="2800" dirty="0"/>
              <a:t>Perceivable - issues that affect a user’s ability to find and process information on a website</a:t>
            </a:r>
          </a:p>
        </p:txBody>
      </p:sp>
      <p:sp>
        <p:nvSpPr>
          <p:cNvPr id="4" name="Slide Number Placeholder 3">
            <a:extLst>
              <a:ext uri="{FF2B5EF4-FFF2-40B4-BE49-F238E27FC236}">
                <a16:creationId xmlns:a16="http://schemas.microsoft.com/office/drawing/2014/main" id="{712C6672-8444-EE44-A8CF-4B16915F7A0C}"/>
              </a:ext>
            </a:extLst>
          </p:cNvPr>
          <p:cNvSpPr>
            <a:spLocks noGrp="1"/>
          </p:cNvSpPr>
          <p:nvPr>
            <p:ph type="sldNum" sz="quarter" idx="11"/>
          </p:nvPr>
        </p:nvSpPr>
        <p:spPr/>
        <p:txBody>
          <a:bodyPr/>
          <a:lstStyle/>
          <a:p>
            <a:fld id="{7815BBDA-0295-214D-8F35-7BAA04DD6A5D}" type="slidenum">
              <a:rPr lang="en-US" smtClean="0"/>
              <a:pPr/>
              <a:t>23</a:t>
            </a:fld>
            <a:endParaRPr lang="en-US" dirty="0"/>
          </a:p>
        </p:txBody>
      </p:sp>
    </p:spTree>
    <p:extLst>
      <p:ext uri="{BB962C8B-B14F-4D97-AF65-F5344CB8AC3E}">
        <p14:creationId xmlns:p14="http://schemas.microsoft.com/office/powerpoint/2010/main" val="1606311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59-65C3-AA4E-811E-9F08FC100397}"/>
              </a:ext>
            </a:extLst>
          </p:cNvPr>
          <p:cNvSpPr>
            <a:spLocks noGrp="1"/>
          </p:cNvSpPr>
          <p:nvPr>
            <p:ph type="title"/>
          </p:nvPr>
        </p:nvSpPr>
        <p:spPr/>
        <p:txBody>
          <a:bodyPr/>
          <a:lstStyle/>
          <a:p>
            <a:r>
              <a:rPr lang="en-US" dirty="0"/>
              <a:t>Operable</a:t>
            </a:r>
          </a:p>
        </p:txBody>
      </p:sp>
      <p:sp>
        <p:nvSpPr>
          <p:cNvPr id="3" name="Text Placeholder 2">
            <a:extLst>
              <a:ext uri="{FF2B5EF4-FFF2-40B4-BE49-F238E27FC236}">
                <a16:creationId xmlns:a16="http://schemas.microsoft.com/office/drawing/2014/main" id="{4B0909F8-09F2-244F-9829-BE814F8BBC34}"/>
              </a:ext>
            </a:extLst>
          </p:cNvPr>
          <p:cNvSpPr>
            <a:spLocks noGrp="1"/>
          </p:cNvSpPr>
          <p:nvPr>
            <p:ph type="body" sz="quarter" idx="10"/>
          </p:nvPr>
        </p:nvSpPr>
        <p:spPr/>
        <p:txBody>
          <a:bodyPr/>
          <a:lstStyle/>
          <a:p>
            <a:pPr marL="0" indent="0">
              <a:buNone/>
            </a:pPr>
            <a:endParaRPr lang="en-US" sz="2800" dirty="0"/>
          </a:p>
          <a:p>
            <a:pPr marL="0" indent="0">
              <a:buNone/>
            </a:pPr>
            <a:r>
              <a:rPr lang="en-US" sz="2800" dirty="0"/>
              <a:t>Operable - issues that impact a visitor’s ability to navigate and use a website</a:t>
            </a:r>
          </a:p>
        </p:txBody>
      </p:sp>
      <p:sp>
        <p:nvSpPr>
          <p:cNvPr id="4" name="Slide Number Placeholder 3">
            <a:extLst>
              <a:ext uri="{FF2B5EF4-FFF2-40B4-BE49-F238E27FC236}">
                <a16:creationId xmlns:a16="http://schemas.microsoft.com/office/drawing/2014/main" id="{712C6672-8444-EE44-A8CF-4B16915F7A0C}"/>
              </a:ext>
            </a:extLst>
          </p:cNvPr>
          <p:cNvSpPr>
            <a:spLocks noGrp="1"/>
          </p:cNvSpPr>
          <p:nvPr>
            <p:ph type="sldNum" sz="quarter" idx="11"/>
          </p:nvPr>
        </p:nvSpPr>
        <p:spPr/>
        <p:txBody>
          <a:bodyPr/>
          <a:lstStyle/>
          <a:p>
            <a:fld id="{7815BBDA-0295-214D-8F35-7BAA04DD6A5D}" type="slidenum">
              <a:rPr lang="en-US" smtClean="0"/>
              <a:pPr/>
              <a:t>24</a:t>
            </a:fld>
            <a:endParaRPr lang="en-US" dirty="0"/>
          </a:p>
        </p:txBody>
      </p:sp>
    </p:spTree>
    <p:extLst>
      <p:ext uri="{BB962C8B-B14F-4D97-AF65-F5344CB8AC3E}">
        <p14:creationId xmlns:p14="http://schemas.microsoft.com/office/powerpoint/2010/main" val="2805485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59-65C3-AA4E-811E-9F08FC100397}"/>
              </a:ext>
            </a:extLst>
          </p:cNvPr>
          <p:cNvSpPr>
            <a:spLocks noGrp="1"/>
          </p:cNvSpPr>
          <p:nvPr>
            <p:ph type="title"/>
          </p:nvPr>
        </p:nvSpPr>
        <p:spPr/>
        <p:txBody>
          <a:bodyPr/>
          <a:lstStyle/>
          <a:p>
            <a:r>
              <a:rPr lang="en-US" dirty="0"/>
              <a:t>Understandable</a:t>
            </a:r>
          </a:p>
        </p:txBody>
      </p:sp>
      <p:sp>
        <p:nvSpPr>
          <p:cNvPr id="3" name="Text Placeholder 2">
            <a:extLst>
              <a:ext uri="{FF2B5EF4-FFF2-40B4-BE49-F238E27FC236}">
                <a16:creationId xmlns:a16="http://schemas.microsoft.com/office/drawing/2014/main" id="{4B0909F8-09F2-244F-9829-BE814F8BBC34}"/>
              </a:ext>
            </a:extLst>
          </p:cNvPr>
          <p:cNvSpPr>
            <a:spLocks noGrp="1"/>
          </p:cNvSpPr>
          <p:nvPr>
            <p:ph type="body" sz="quarter" idx="10"/>
          </p:nvPr>
        </p:nvSpPr>
        <p:spPr/>
        <p:txBody>
          <a:bodyPr/>
          <a:lstStyle/>
          <a:p>
            <a:pPr marL="0" indent="0">
              <a:buNone/>
            </a:pPr>
            <a:endParaRPr lang="en-US" sz="2800" dirty="0"/>
          </a:p>
          <a:p>
            <a:pPr marL="0" indent="0">
              <a:buNone/>
            </a:pPr>
            <a:r>
              <a:rPr lang="en-US" sz="2800" dirty="0"/>
              <a:t>Understandable - issues concerning a user’s ability to discern and comprehend all information and navigation on a website</a:t>
            </a:r>
          </a:p>
        </p:txBody>
      </p:sp>
      <p:sp>
        <p:nvSpPr>
          <p:cNvPr id="4" name="Slide Number Placeholder 3">
            <a:extLst>
              <a:ext uri="{FF2B5EF4-FFF2-40B4-BE49-F238E27FC236}">
                <a16:creationId xmlns:a16="http://schemas.microsoft.com/office/drawing/2014/main" id="{712C6672-8444-EE44-A8CF-4B16915F7A0C}"/>
              </a:ext>
            </a:extLst>
          </p:cNvPr>
          <p:cNvSpPr>
            <a:spLocks noGrp="1"/>
          </p:cNvSpPr>
          <p:nvPr>
            <p:ph type="sldNum" sz="quarter" idx="11"/>
          </p:nvPr>
        </p:nvSpPr>
        <p:spPr/>
        <p:txBody>
          <a:bodyPr/>
          <a:lstStyle/>
          <a:p>
            <a:fld id="{7815BBDA-0295-214D-8F35-7BAA04DD6A5D}" type="slidenum">
              <a:rPr lang="en-US" smtClean="0"/>
              <a:pPr/>
              <a:t>25</a:t>
            </a:fld>
            <a:endParaRPr lang="en-US" dirty="0"/>
          </a:p>
        </p:txBody>
      </p:sp>
    </p:spTree>
    <p:extLst>
      <p:ext uri="{BB962C8B-B14F-4D97-AF65-F5344CB8AC3E}">
        <p14:creationId xmlns:p14="http://schemas.microsoft.com/office/powerpoint/2010/main" val="121311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D159-65C3-AA4E-811E-9F08FC100397}"/>
              </a:ext>
            </a:extLst>
          </p:cNvPr>
          <p:cNvSpPr>
            <a:spLocks noGrp="1"/>
          </p:cNvSpPr>
          <p:nvPr>
            <p:ph type="title"/>
          </p:nvPr>
        </p:nvSpPr>
        <p:spPr/>
        <p:txBody>
          <a:bodyPr/>
          <a:lstStyle/>
          <a:p>
            <a:r>
              <a:rPr lang="en-US" dirty="0"/>
              <a:t>Robust</a:t>
            </a:r>
          </a:p>
        </p:txBody>
      </p:sp>
      <p:sp>
        <p:nvSpPr>
          <p:cNvPr id="3" name="Text Placeholder 2">
            <a:extLst>
              <a:ext uri="{FF2B5EF4-FFF2-40B4-BE49-F238E27FC236}">
                <a16:creationId xmlns:a16="http://schemas.microsoft.com/office/drawing/2014/main" id="{4B0909F8-09F2-244F-9829-BE814F8BBC34}"/>
              </a:ext>
            </a:extLst>
          </p:cNvPr>
          <p:cNvSpPr>
            <a:spLocks noGrp="1"/>
          </p:cNvSpPr>
          <p:nvPr>
            <p:ph type="body" sz="quarter" idx="10"/>
          </p:nvPr>
        </p:nvSpPr>
        <p:spPr/>
        <p:txBody>
          <a:bodyPr/>
          <a:lstStyle/>
          <a:p>
            <a:pPr marL="0" indent="0">
              <a:buNone/>
            </a:pPr>
            <a:endParaRPr lang="en-US" sz="2800" dirty="0"/>
          </a:p>
          <a:p>
            <a:pPr marL="0" indent="0">
              <a:buNone/>
            </a:pPr>
            <a:r>
              <a:rPr lang="en-US" sz="2800" dirty="0"/>
              <a:t>Robust - issues involving a website’s ability to adapt and evolve to meet the changing needs of users with disabilities</a:t>
            </a:r>
          </a:p>
        </p:txBody>
      </p:sp>
      <p:sp>
        <p:nvSpPr>
          <p:cNvPr id="4" name="Slide Number Placeholder 3">
            <a:extLst>
              <a:ext uri="{FF2B5EF4-FFF2-40B4-BE49-F238E27FC236}">
                <a16:creationId xmlns:a16="http://schemas.microsoft.com/office/drawing/2014/main" id="{712C6672-8444-EE44-A8CF-4B16915F7A0C}"/>
              </a:ext>
            </a:extLst>
          </p:cNvPr>
          <p:cNvSpPr>
            <a:spLocks noGrp="1"/>
          </p:cNvSpPr>
          <p:nvPr>
            <p:ph type="sldNum" sz="quarter" idx="11"/>
          </p:nvPr>
        </p:nvSpPr>
        <p:spPr/>
        <p:txBody>
          <a:bodyPr/>
          <a:lstStyle/>
          <a:p>
            <a:fld id="{7815BBDA-0295-214D-8F35-7BAA04DD6A5D}" type="slidenum">
              <a:rPr lang="en-US" smtClean="0"/>
              <a:pPr/>
              <a:t>26</a:t>
            </a:fld>
            <a:endParaRPr lang="en-US" dirty="0"/>
          </a:p>
        </p:txBody>
      </p:sp>
    </p:spTree>
    <p:extLst>
      <p:ext uri="{BB962C8B-B14F-4D97-AF65-F5344CB8AC3E}">
        <p14:creationId xmlns:p14="http://schemas.microsoft.com/office/powerpoint/2010/main" val="29005543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27</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pPr marL="0" indent="0" algn="ctr">
              <a:buNone/>
            </a:pPr>
            <a:endParaRPr lang="en-US" sz="2800" dirty="0">
              <a:latin typeface="Arial" panose="020B0604020202020204" pitchFamily="34" charset="0"/>
            </a:endParaRPr>
          </a:p>
          <a:p>
            <a:pPr marL="0" indent="0" algn="ctr">
              <a:buNone/>
            </a:pPr>
            <a:endParaRPr lang="en-US" sz="2800" dirty="0">
              <a:latin typeface="Arial" panose="020B0604020202020204" pitchFamily="34" charset="0"/>
            </a:endParaRPr>
          </a:p>
          <a:p>
            <a:pPr marL="0" indent="0" algn="ctr">
              <a:buNone/>
            </a:pPr>
            <a:r>
              <a:rPr lang="en-US" sz="2800" dirty="0">
                <a:latin typeface="Arial" panose="020B0604020202020204" pitchFamily="34" charset="0"/>
              </a:rPr>
              <a:t>What does this all mean in practice?</a:t>
            </a:r>
          </a:p>
          <a:p>
            <a:pPr marL="0" indent="0" algn="ctr">
              <a:buNone/>
            </a:pPr>
            <a:endParaRPr lang="en-US" sz="2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9062" y="2843212"/>
            <a:ext cx="1876425" cy="2676525"/>
          </a:xfrm>
          <a:prstGeom prst="rect">
            <a:avLst/>
          </a:prstGeom>
        </p:spPr>
      </p:pic>
    </p:spTree>
    <p:extLst>
      <p:ext uri="{BB962C8B-B14F-4D97-AF65-F5344CB8AC3E}">
        <p14:creationId xmlns:p14="http://schemas.microsoft.com/office/powerpoint/2010/main" val="2023189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28</a:t>
            </a:fld>
            <a:endParaRPr lang="en-US" dirty="0"/>
          </a:p>
        </p:txBody>
      </p:sp>
      <p:sp>
        <p:nvSpPr>
          <p:cNvPr id="3" name="Title 2">
            <a:extLst>
              <a:ext uri="{FF2B5EF4-FFF2-40B4-BE49-F238E27FC236}">
                <a16:creationId xmlns:a16="http://schemas.microsoft.com/office/drawing/2014/main" id="{376C8B75-C5D1-5743-9ABC-B5562728B55A}"/>
              </a:ext>
            </a:extLst>
          </p:cNvPr>
          <p:cNvSpPr>
            <a:spLocks noGrp="1"/>
          </p:cNvSpPr>
          <p:nvPr>
            <p:ph type="title"/>
          </p:nvPr>
        </p:nvSpPr>
        <p:spPr/>
        <p:txBody>
          <a:bodyPr/>
          <a:lstStyle/>
          <a:p>
            <a:r>
              <a:rPr lang="en-US" sz="2400" dirty="0">
                <a:latin typeface="Arial" panose="020B0604020202020204" pitchFamily="34" charset="0"/>
              </a:rPr>
              <a:t>Is a website a “place of public accommodation?”</a:t>
            </a:r>
            <a:endParaRPr lang="en-US" sz="2400"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pPr marL="0" indent="0">
              <a:buNone/>
            </a:pPr>
            <a:r>
              <a:rPr lang="en-US" dirty="0"/>
              <a:t>The Circuits are split: </a:t>
            </a:r>
          </a:p>
          <a:p>
            <a:r>
              <a:rPr lang="en-US" dirty="0"/>
              <a:t>First, Second, and Seventh Circuits – a physical place is not required for a public accommodation </a:t>
            </a:r>
          </a:p>
          <a:p>
            <a:pPr lvl="0"/>
            <a:r>
              <a:rPr lang="en-US" dirty="0"/>
              <a:t>Third, Sixth, Ninth, and Eleventh Circuits – a public accommodation must be a physical place, but a website may be regulated by the ADA if a sufficient “nexus” exists between the website and a physical place where goods and services are provided</a:t>
            </a:r>
          </a:p>
          <a:p>
            <a:pPr lvl="0"/>
            <a:r>
              <a:rPr lang="en-US" dirty="0"/>
              <a:t>Fifth Circuit likely to join the Third, Sixth, Ninth and Eleventh Circuits, which is the majority </a:t>
            </a:r>
          </a:p>
          <a:p>
            <a:pPr lvl="0"/>
            <a:r>
              <a:rPr lang="en-US" dirty="0"/>
              <a:t>Fourth Circuit district courts have also found that the ADA applies when a defendant’s website is offered as a service or privilege of defendant's brick-and-mortar location</a:t>
            </a:r>
          </a:p>
        </p:txBody>
      </p:sp>
    </p:spTree>
    <p:extLst>
      <p:ext uri="{BB962C8B-B14F-4D97-AF65-F5344CB8AC3E}">
        <p14:creationId xmlns:p14="http://schemas.microsoft.com/office/powerpoint/2010/main" val="2792256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29</a:t>
            </a:fld>
            <a:endParaRPr lang="en-US" dirty="0"/>
          </a:p>
        </p:txBody>
      </p:sp>
      <p:sp>
        <p:nvSpPr>
          <p:cNvPr id="3" name="Title 2">
            <a:extLst>
              <a:ext uri="{FF2B5EF4-FFF2-40B4-BE49-F238E27FC236}">
                <a16:creationId xmlns:a16="http://schemas.microsoft.com/office/drawing/2014/main" id="{376C8B75-C5D1-5743-9ABC-B5562728B55A}"/>
              </a:ext>
            </a:extLst>
          </p:cNvPr>
          <p:cNvSpPr>
            <a:spLocks noGrp="1"/>
          </p:cNvSpPr>
          <p:nvPr>
            <p:ph type="title"/>
          </p:nvPr>
        </p:nvSpPr>
        <p:spPr>
          <a:xfrm>
            <a:off x="1280160" y="274320"/>
            <a:ext cx="7498079" cy="818686"/>
          </a:xfrm>
        </p:spPr>
        <p:txBody>
          <a:bodyPr>
            <a:spAutoFit/>
          </a:bodyPr>
          <a:lstStyle/>
          <a:p>
            <a:r>
              <a:rPr lang="en-US" u="sng" dirty="0"/>
              <a:t>Robles v. Domino’s Pizza, LLC,</a:t>
            </a:r>
            <a:r>
              <a:rPr lang="en-US" dirty="0"/>
              <a:t> 913 F.3d 898 (9</a:t>
            </a:r>
            <a:r>
              <a:rPr lang="en-US" baseline="30000" dirty="0"/>
              <a:t>th</a:t>
            </a:r>
            <a:r>
              <a:rPr lang="en-US" dirty="0"/>
              <a:t> Cir. 2019)</a:t>
            </a:r>
            <a:endParaRPr lang="en-US" sz="2000"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a:xfrm>
            <a:off x="1279525" y="1097280"/>
            <a:ext cx="7498079" cy="5120640"/>
          </a:xfrm>
        </p:spPr>
        <p:txBody>
          <a:bodyPr/>
          <a:lstStyle/>
          <a:p>
            <a:endParaRPr lang="en-US" sz="1000" dirty="0"/>
          </a:p>
          <a:p>
            <a:r>
              <a:rPr lang="en-US" sz="2000" dirty="0"/>
              <a:t>Blind plaintiff alleged he was not able to access Domino’s website or mobile app to order pizzas online using screen reading software. </a:t>
            </a:r>
          </a:p>
          <a:p>
            <a:r>
              <a:rPr lang="en-US" sz="2000" dirty="0"/>
              <a:t>The Ninth Circuit ultimately held that the ADA applies to services </a:t>
            </a:r>
            <a:r>
              <a:rPr lang="en-US" sz="2000" i="1" u="sng" dirty="0"/>
              <a:t>of</a:t>
            </a:r>
            <a:r>
              <a:rPr lang="en-US" sz="2000" i="1" dirty="0"/>
              <a:t> </a:t>
            </a:r>
            <a:r>
              <a:rPr lang="en-US" sz="2000" dirty="0"/>
              <a:t>places of public accommodation, not services in places of public accommodation. </a:t>
            </a:r>
          </a:p>
        </p:txBody>
      </p:sp>
    </p:spTree>
    <p:extLst>
      <p:ext uri="{BB962C8B-B14F-4D97-AF65-F5344CB8AC3E}">
        <p14:creationId xmlns:p14="http://schemas.microsoft.com/office/powerpoint/2010/main" val="3494811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a:t>
            </a:fld>
            <a:endParaRPr lang="en-US" dirty="0"/>
          </a:p>
        </p:txBody>
      </p:sp>
      <p:sp>
        <p:nvSpPr>
          <p:cNvPr id="7" name="Rectangle 6"/>
          <p:cNvSpPr/>
          <p:nvPr/>
        </p:nvSpPr>
        <p:spPr>
          <a:xfrm>
            <a:off x="1142503" y="836822"/>
            <a:ext cx="3787843" cy="5339923"/>
          </a:xfrm>
          <a:prstGeom prst="rect">
            <a:avLst/>
          </a:prstGeom>
        </p:spPr>
        <p:txBody>
          <a:bodyPr wrap="square">
            <a:spAutoFit/>
          </a:bodyPr>
          <a:lstStyle/>
          <a:p>
            <a:r>
              <a:rPr lang="en-US" sz="2800" dirty="0"/>
              <a:t>The number of website accessibility lawsuits filed in federal court under Title III of the ADA exploded in 2018 to at least 2258 – increasing by 177% from 814 such lawsuits in 2017. </a:t>
            </a:r>
          </a:p>
          <a:p>
            <a:endParaRPr lang="en-US" sz="2800" dirty="0"/>
          </a:p>
          <a:p>
            <a:pPr lvl="0" defTabSz="914400"/>
            <a:r>
              <a:rPr lang="en-US" sz="1100" dirty="0">
                <a:solidFill>
                  <a:prstClr val="black"/>
                </a:solidFill>
                <a:latin typeface="Calibri" panose="020F0502020204030204"/>
              </a:rPr>
              <a:t>See </a:t>
            </a:r>
            <a:r>
              <a:rPr lang="en-US" sz="1100" u="sng" dirty="0">
                <a:solidFill>
                  <a:srgbClr val="5B9BD5"/>
                </a:solidFill>
                <a:latin typeface="Calibri" panose="020F0502020204030204"/>
              </a:rPr>
              <a:t>https://www.adatitleiii.com/2019/01/number-of-federal-website-accessibility-lawsuits-nearly-triple-exceeding-2250-in-2018/</a:t>
            </a:r>
            <a:endParaRPr lang="en-US" sz="1100" dirty="0">
              <a:solidFill>
                <a:srgbClr val="5B9BD5"/>
              </a:solidFill>
              <a:latin typeface="Calibri" panose="020F0502020204030204"/>
            </a:endParaRPr>
          </a:p>
          <a:p>
            <a:endParaRPr lang="en-US" sz="2800" dirty="0"/>
          </a:p>
        </p:txBody>
      </p:sp>
      <p:pic>
        <p:nvPicPr>
          <p:cNvPr id="8" name="Picture 7"/>
          <p:cNvPicPr>
            <a:picLocks noChangeAspect="1"/>
          </p:cNvPicPr>
          <p:nvPr/>
        </p:nvPicPr>
        <p:blipFill>
          <a:blip r:embed="rId3"/>
          <a:stretch>
            <a:fillRect/>
          </a:stretch>
        </p:blipFill>
        <p:spPr>
          <a:xfrm>
            <a:off x="5182795" y="63321"/>
            <a:ext cx="3429606" cy="4375329"/>
          </a:xfrm>
          <a:prstGeom prst="rect">
            <a:avLst/>
          </a:prstGeom>
        </p:spPr>
      </p:pic>
      <p:pic>
        <p:nvPicPr>
          <p:cNvPr id="3" name="9bizykuQjfg"/>
          <p:cNvPicPr>
            <a:picLocks noRot="1" noChangeAspect="1"/>
          </p:cNvPicPr>
          <p:nvPr>
            <a:videoFile r:link="rId1"/>
          </p:nvPr>
        </p:nvPicPr>
        <p:blipFill>
          <a:blip r:embed="rId4"/>
          <a:stretch>
            <a:fillRect/>
          </a:stretch>
        </p:blipFill>
        <p:spPr>
          <a:xfrm>
            <a:off x="5036865" y="4616498"/>
            <a:ext cx="3589867" cy="2019300"/>
          </a:xfrm>
          <a:prstGeom prst="rect">
            <a:avLst/>
          </a:prstGeom>
        </p:spPr>
      </p:pic>
    </p:spTree>
    <p:extLst>
      <p:ext uri="{BB962C8B-B14F-4D97-AF65-F5344CB8AC3E}">
        <p14:creationId xmlns:p14="http://schemas.microsoft.com/office/powerpoint/2010/main" val="947712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30</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u="sng" dirty="0"/>
              <a:t>Thurston v. Midvale Corp.</a:t>
            </a:r>
            <a:r>
              <a:rPr lang="en-US" dirty="0"/>
              <a:t>, 2019 Cal. App. LEXIS 830 (Ct. App. Sep. 3, 2019)</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a:xfrm>
            <a:off x="1279525" y="1143000"/>
            <a:ext cx="7498079" cy="5238750"/>
          </a:xfrm>
        </p:spPr>
        <p:txBody>
          <a:bodyPr/>
          <a:lstStyle/>
          <a:p>
            <a:pPr lvl="0"/>
            <a:r>
              <a:rPr lang="en-US" dirty="0"/>
              <a:t>Court of Appeal of California held that a restaurant’s website violated the ADA because it was not accessible to blind individuals using screen reader software.</a:t>
            </a:r>
          </a:p>
          <a:p>
            <a:pPr lvl="0"/>
            <a:r>
              <a:rPr lang="en-US" dirty="0"/>
              <a:t>Plaintiff was unable to read menu or make reservations using software.</a:t>
            </a:r>
          </a:p>
          <a:p>
            <a:pPr lvl="0"/>
            <a:r>
              <a:rPr lang="en-US" dirty="0"/>
              <a:t>Website provided a telephone number to make reservations during restaurant hours.</a:t>
            </a:r>
          </a:p>
          <a:p>
            <a:pPr lvl="0"/>
            <a:r>
              <a:rPr lang="en-US" dirty="0"/>
              <a:t>Restaurant argued a sufficient nexus did not exist since the website did not enable users to order a meal and have it delivered. </a:t>
            </a:r>
          </a:p>
          <a:p>
            <a:pPr lvl="0"/>
            <a:r>
              <a:rPr lang="en-US" dirty="0"/>
              <a:t>Court found there was a sufficient nexus to the restaurant’s physical location because the website allowed users to look at the menu and make reservations. </a:t>
            </a:r>
          </a:p>
          <a:p>
            <a:pPr lvl="0"/>
            <a:r>
              <a:rPr lang="en-US" dirty="0"/>
              <a:t>Restaurant’s telephone number was not sufficient</a:t>
            </a:r>
          </a:p>
        </p:txBody>
      </p:sp>
    </p:spTree>
    <p:extLst>
      <p:ext uri="{BB962C8B-B14F-4D97-AF65-F5344CB8AC3E}">
        <p14:creationId xmlns:p14="http://schemas.microsoft.com/office/powerpoint/2010/main" val="98285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31</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u="sng" dirty="0"/>
              <a:t>Lucius v. G-III Apparel Grp., Ltd</a:t>
            </a:r>
            <a:r>
              <a:rPr lang="en-US" dirty="0"/>
              <a:t>, 2019 U.S. Dist. LEXIS 126810 (S.D. Fla. July 29, 2019)</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a:xfrm>
            <a:off x="1279525" y="1143000"/>
            <a:ext cx="7498079" cy="5067300"/>
          </a:xfrm>
        </p:spPr>
        <p:txBody>
          <a:bodyPr/>
          <a:lstStyle/>
          <a:p>
            <a:pPr lvl="0"/>
            <a:endParaRPr lang="en-US" dirty="0"/>
          </a:p>
          <a:p>
            <a:pPr lvl="0"/>
            <a:r>
              <a:rPr lang="en-US" dirty="0"/>
              <a:t>Southern District of Florida dismissed a plaintiff’s complaint alleging violation of the ADA because clothing apparel company’s website was not compatible with the plaintiff’s screen reader.</a:t>
            </a:r>
          </a:p>
          <a:p>
            <a:pPr lvl="0"/>
            <a:r>
              <a:rPr lang="en-US" dirty="0"/>
              <a:t>Defendant operated the website www.vilebrequin.com and corresponding brick and mortar stores in South Florida.</a:t>
            </a:r>
          </a:p>
          <a:p>
            <a:pPr lvl="0"/>
            <a:r>
              <a:rPr lang="en-US" dirty="0"/>
              <a:t>Plaintiff alleged she was denied the full use and enjoyment of the goods and services available on the Website.</a:t>
            </a:r>
          </a:p>
          <a:p>
            <a:pPr lvl="0"/>
            <a:r>
              <a:rPr lang="en-US" dirty="0"/>
              <a:t>Court held that because the plaintiff had not alleged that the website had impeded her access to Defendant's physical location, she failed to state a claim.</a:t>
            </a:r>
          </a:p>
        </p:txBody>
      </p:sp>
    </p:spTree>
    <p:extLst>
      <p:ext uri="{BB962C8B-B14F-4D97-AF65-F5344CB8AC3E}">
        <p14:creationId xmlns:p14="http://schemas.microsoft.com/office/powerpoint/2010/main" val="22394568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32</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u="sng" dirty="0"/>
              <a:t>Nat’l </a:t>
            </a:r>
            <a:r>
              <a:rPr lang="en-US" u="sng" dirty="0" err="1"/>
              <a:t>Ass’n</a:t>
            </a:r>
            <a:r>
              <a:rPr lang="en-US" u="sng" dirty="0"/>
              <a:t> of the Deaf v. Harvard Univ.</a:t>
            </a:r>
            <a:r>
              <a:rPr lang="en-US" dirty="0"/>
              <a:t>, 377 </a:t>
            </a:r>
            <a:r>
              <a:rPr lang="en-US" dirty="0" err="1"/>
              <a:t>F.Supp</a:t>
            </a:r>
            <a:r>
              <a:rPr lang="en-US" dirty="0"/>
              <a:t>. 3d 49 (</a:t>
            </a:r>
            <a:r>
              <a:rPr lang="en-US" dirty="0" err="1"/>
              <a:t>D.Mass</a:t>
            </a:r>
            <a:r>
              <a:rPr lang="en-US" dirty="0"/>
              <a:t>. 2019)  </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a:xfrm>
            <a:off x="1279525" y="1143000"/>
            <a:ext cx="7498079" cy="5067300"/>
          </a:xfrm>
        </p:spPr>
        <p:txBody>
          <a:bodyPr/>
          <a:lstStyle/>
          <a:p>
            <a:pPr lvl="0"/>
            <a:endParaRPr lang="en-US" dirty="0"/>
          </a:p>
          <a:p>
            <a:pPr lvl="0"/>
            <a:r>
              <a:rPr lang="en-US" dirty="0"/>
              <a:t>Plaintiffs alleged that Harvard provided a service — making online video content available to the public for free — which is inaccessible to the deaf and hard of hearing because of Harvard's failure to provide captioning.</a:t>
            </a:r>
          </a:p>
          <a:p>
            <a:pPr lvl="0"/>
            <a:r>
              <a:rPr lang="en-US" dirty="0"/>
              <a:t>Harvard moved to dismiss, arguing that its website was not a place of public accommodation.</a:t>
            </a:r>
          </a:p>
          <a:p>
            <a:pPr lvl="0"/>
            <a:r>
              <a:rPr lang="en-US" dirty="0"/>
              <a:t>Court denied motion, finding that First Circuit does not require a nexus to a physical place for the ADA to apply.</a:t>
            </a:r>
          </a:p>
          <a:p>
            <a:pPr lvl="0"/>
            <a:r>
              <a:rPr lang="en-US" dirty="0"/>
              <a:t>Also found that, assuming a nexus was required, the plaintiff had plead sufficient facts to defeat a motion to dismiss since the online content included for example presentations designed to "'bring [users] inside the Harvard classroom,” establishing a nexus with on-campus activities.</a:t>
            </a:r>
          </a:p>
        </p:txBody>
      </p:sp>
    </p:spTree>
    <p:extLst>
      <p:ext uri="{BB962C8B-B14F-4D97-AF65-F5344CB8AC3E}">
        <p14:creationId xmlns:p14="http://schemas.microsoft.com/office/powerpoint/2010/main" val="42523927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33</a:t>
            </a:fld>
            <a:endParaRPr lang="en-US" dirty="0"/>
          </a:p>
        </p:txBody>
      </p:sp>
      <p:pic>
        <p:nvPicPr>
          <p:cNvPr id="3" name="9K30e9O3Nng"/>
          <p:cNvPicPr>
            <a:picLocks noRot="1" noChangeAspect="1"/>
          </p:cNvPicPr>
          <p:nvPr>
            <a:videoFile r:link="rId1"/>
          </p:nvPr>
        </p:nvPicPr>
        <p:blipFill>
          <a:blip r:embed="rId3"/>
          <a:stretch>
            <a:fillRect/>
          </a:stretch>
        </p:blipFill>
        <p:spPr>
          <a:xfrm>
            <a:off x="1614488" y="1685925"/>
            <a:ext cx="6858000" cy="3857625"/>
          </a:xfrm>
          <a:prstGeom prst="rect">
            <a:avLst/>
          </a:prstGeom>
        </p:spPr>
      </p:pic>
    </p:spTree>
    <p:extLst>
      <p:ext uri="{BB962C8B-B14F-4D97-AF65-F5344CB8AC3E}">
        <p14:creationId xmlns:p14="http://schemas.microsoft.com/office/powerpoint/2010/main" val="3756972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34</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r>
              <a:rPr lang="en-US" u="sng" dirty="0"/>
              <a:t>Diaz v. The Kroger Co.</a:t>
            </a:r>
            <a:r>
              <a:rPr lang="en-US" dirty="0"/>
              <a:t>, No. 18 Civ. 7953 (KPF) (S.D.N.Y. June 4, 2019)</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a:xfrm>
            <a:off x="1279525" y="1143000"/>
            <a:ext cx="7498079" cy="5067300"/>
          </a:xfrm>
        </p:spPr>
        <p:txBody>
          <a:bodyPr/>
          <a:lstStyle/>
          <a:p>
            <a:pPr lvl="0"/>
            <a:endParaRPr lang="en-US" sz="800" dirty="0"/>
          </a:p>
          <a:p>
            <a:pPr lvl="0"/>
            <a:r>
              <a:rPr lang="en-US" dirty="0"/>
              <a:t>Southern District of New York dismissed ADA website compliance suit against the Kroger grocery chain as moot. </a:t>
            </a:r>
          </a:p>
          <a:p>
            <a:pPr lvl="0"/>
            <a:r>
              <a:rPr lang="en-US" dirty="0"/>
              <a:t>Blind plaintiff alleged Kroger’s website was not accessible since information on website could not be rendered as text and therefore was not compatible with screen reader.</a:t>
            </a:r>
          </a:p>
          <a:p>
            <a:pPr lvl="0"/>
            <a:r>
              <a:rPr lang="en-US" dirty="0"/>
              <a:t>In support of motion to dismiss, Kroger submitted an affidavit from its product design manager which indicated the website had been modified and was compliant with WCAG 2.0.</a:t>
            </a:r>
          </a:p>
          <a:p>
            <a:pPr lvl="0"/>
            <a:r>
              <a:rPr lang="en-US" dirty="0"/>
              <a:t>Court found that because the grocer had already fixed its website to address the alleged violations, rather than just creating a remediation plan, and had pledged to maintain its compliance with the Website Content Accessibility Guidelines (WCAG), there were no remaining issues for the suit to address.</a:t>
            </a:r>
          </a:p>
        </p:txBody>
      </p:sp>
    </p:spTree>
    <p:extLst>
      <p:ext uri="{BB962C8B-B14F-4D97-AF65-F5344CB8AC3E}">
        <p14:creationId xmlns:p14="http://schemas.microsoft.com/office/powerpoint/2010/main" val="2971447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32FE2-AEB8-CB40-83F4-D3EAD272E691}"/>
              </a:ext>
            </a:extLst>
          </p:cNvPr>
          <p:cNvSpPr>
            <a:spLocks noGrp="1"/>
          </p:cNvSpPr>
          <p:nvPr>
            <p:ph type="sldNum" sz="quarter" idx="11"/>
          </p:nvPr>
        </p:nvSpPr>
        <p:spPr/>
        <p:txBody>
          <a:bodyPr/>
          <a:lstStyle/>
          <a:p>
            <a:fld id="{7815BBDA-0295-214D-8F35-7BAA04DD6A5D}" type="slidenum">
              <a:rPr lang="en-US" smtClean="0"/>
              <a:pPr/>
              <a:t>35</a:t>
            </a:fld>
            <a:endParaRPr lang="en-US" dirty="0"/>
          </a:p>
        </p:txBody>
      </p:sp>
      <p:sp>
        <p:nvSpPr>
          <p:cNvPr id="3" name="Title 2">
            <a:extLst>
              <a:ext uri="{FF2B5EF4-FFF2-40B4-BE49-F238E27FC236}">
                <a16:creationId xmlns:a16="http://schemas.microsoft.com/office/drawing/2014/main" id="{B4BE1B3F-8DC8-5C49-992C-A165E7AAB12A}"/>
              </a:ext>
            </a:extLst>
          </p:cNvPr>
          <p:cNvSpPr>
            <a:spLocks noGrp="1"/>
          </p:cNvSpPr>
          <p:nvPr>
            <p:ph type="title"/>
          </p:nvPr>
        </p:nvSpPr>
        <p:spPr/>
        <p:txBody>
          <a:bodyPr/>
          <a:lstStyle/>
          <a:p>
            <a:pPr algn="ctr"/>
            <a:r>
              <a:rPr lang="en-US" dirty="0"/>
              <a:t>Prevention</a:t>
            </a:r>
          </a:p>
        </p:txBody>
      </p:sp>
      <p:sp>
        <p:nvSpPr>
          <p:cNvPr id="4" name="Text Placeholder 3">
            <a:extLst>
              <a:ext uri="{FF2B5EF4-FFF2-40B4-BE49-F238E27FC236}">
                <a16:creationId xmlns:a16="http://schemas.microsoft.com/office/drawing/2014/main" id="{53F1FB43-7FBF-854C-8F39-51A3A18BF5A2}"/>
              </a:ext>
            </a:extLst>
          </p:cNvPr>
          <p:cNvSpPr>
            <a:spLocks noGrp="1"/>
          </p:cNvSpPr>
          <p:nvPr>
            <p:ph type="body" sz="quarter" idx="12"/>
          </p:nvPr>
        </p:nvSpPr>
        <p:spPr/>
        <p:txBody>
          <a:bodyPr/>
          <a:lstStyle/>
          <a:p>
            <a:pPr lvl="0"/>
            <a:r>
              <a:rPr lang="en-US" sz="2000" dirty="0"/>
              <a:t>Talk to your web designers/Insist on WCAG 2.0 AA recommendations.</a:t>
            </a:r>
          </a:p>
          <a:p>
            <a:r>
              <a:rPr lang="en-US" sz="2000" dirty="0"/>
              <a:t>WCAG 2.1 has now been introduced (June 2018), which includes recommendations pertaining to mobile devices.</a:t>
            </a:r>
          </a:p>
          <a:p>
            <a:pPr lvl="0"/>
            <a:r>
              <a:rPr lang="en-US" sz="2000" dirty="0"/>
              <a:t>Develop a website accessibility policy to use in-house for reviewing website content or have your vendor regularly test website.</a:t>
            </a:r>
          </a:p>
          <a:p>
            <a:pPr lvl="0"/>
            <a:r>
              <a:rPr lang="en-US" sz="2000" dirty="0"/>
              <a:t>Check for indemnification provisions with website developers/designers.</a:t>
            </a:r>
          </a:p>
          <a:p>
            <a:pPr lvl="0"/>
            <a:r>
              <a:rPr lang="en-US" sz="2000" dirty="0"/>
              <a:t>Consult with a specialist before the website goes live.</a:t>
            </a:r>
          </a:p>
          <a:p>
            <a:pPr lvl="0"/>
            <a:r>
              <a:rPr lang="en-US" sz="2000" dirty="0"/>
              <a:t>GRSM works with experts in this field to provide you with competent advice.</a:t>
            </a:r>
          </a:p>
        </p:txBody>
      </p:sp>
    </p:spTree>
    <p:extLst>
      <p:ext uri="{BB962C8B-B14F-4D97-AF65-F5344CB8AC3E}">
        <p14:creationId xmlns:p14="http://schemas.microsoft.com/office/powerpoint/2010/main" val="3875299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8493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4</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a:xfrm>
            <a:off x="1142503" y="906463"/>
            <a:ext cx="7498079" cy="5303837"/>
          </a:xfrm>
        </p:spPr>
        <p:txBody>
          <a:bodyPr/>
          <a:lstStyle/>
          <a:p>
            <a:pPr marL="0" indent="0">
              <a:buNone/>
            </a:pPr>
            <a:endParaRPr lang="en-US" sz="2800" dirty="0"/>
          </a:p>
          <a:p>
            <a:endParaRPr lang="en-US" sz="2800" dirty="0"/>
          </a:p>
          <a:p>
            <a:endParaRPr lang="en-US" sz="2800" dirty="0"/>
          </a:p>
          <a:p>
            <a:pPr marL="0" indent="0">
              <a:buNone/>
            </a:pPr>
            <a:r>
              <a:rPr lang="en-US" sz="2800" dirty="0"/>
              <a:t>                                  </a:t>
            </a:r>
          </a:p>
          <a:p>
            <a:endParaRPr lang="en-US" sz="2800" dirty="0"/>
          </a:p>
          <a:p>
            <a:endParaRPr lang="en-US" sz="2800" dirty="0"/>
          </a:p>
          <a:p>
            <a:pPr marL="0" indent="0">
              <a:buNone/>
            </a:pPr>
            <a:endParaRPr lang="en-US" sz="2800" dirty="0"/>
          </a:p>
        </p:txBody>
      </p:sp>
      <p:sp>
        <p:nvSpPr>
          <p:cNvPr id="5" name="Title 4"/>
          <p:cNvSpPr>
            <a:spLocks noGrp="1"/>
          </p:cNvSpPr>
          <p:nvPr>
            <p:ph type="title"/>
          </p:nvPr>
        </p:nvSpPr>
        <p:spPr/>
        <p:txBody>
          <a:bodyPr/>
          <a:lstStyle/>
          <a:p>
            <a:pPr algn="ctr"/>
            <a:r>
              <a:rPr lang="en-US" dirty="0"/>
              <a:t>Three Options</a:t>
            </a:r>
          </a:p>
        </p:txBody>
      </p:sp>
      <p:pic>
        <p:nvPicPr>
          <p:cNvPr id="6" name="Picture 5"/>
          <p:cNvPicPr>
            <a:picLocks noChangeAspect="1"/>
          </p:cNvPicPr>
          <p:nvPr/>
        </p:nvPicPr>
        <p:blipFill>
          <a:blip r:embed="rId2"/>
          <a:stretch>
            <a:fillRect/>
          </a:stretch>
        </p:blipFill>
        <p:spPr>
          <a:xfrm>
            <a:off x="1582467" y="1524380"/>
            <a:ext cx="6893463" cy="3315843"/>
          </a:xfrm>
          <a:prstGeom prst="rect">
            <a:avLst/>
          </a:prstGeom>
        </p:spPr>
      </p:pic>
    </p:spTree>
    <p:extLst>
      <p:ext uri="{BB962C8B-B14F-4D97-AF65-F5344CB8AC3E}">
        <p14:creationId xmlns:p14="http://schemas.microsoft.com/office/powerpoint/2010/main" val="106986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5</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a:xfrm>
            <a:off x="1142503" y="906463"/>
            <a:ext cx="7498079" cy="5303837"/>
          </a:xfrm>
        </p:spPr>
        <p:txBody>
          <a:bodyPr/>
          <a:lstStyle/>
          <a:p>
            <a:pPr marL="0" indent="0">
              <a:buNone/>
            </a:pPr>
            <a:endParaRPr lang="en-US" sz="2800" dirty="0"/>
          </a:p>
          <a:p>
            <a:endParaRPr lang="en-US" sz="2800" dirty="0"/>
          </a:p>
          <a:p>
            <a:endParaRPr lang="en-US" sz="2800" dirty="0"/>
          </a:p>
          <a:p>
            <a:pPr marL="0" indent="0">
              <a:buNone/>
            </a:pPr>
            <a:r>
              <a:rPr lang="en-US" sz="2800" dirty="0"/>
              <a:t>                                   </a:t>
            </a:r>
          </a:p>
          <a:p>
            <a:endParaRPr lang="en-US" sz="2800" dirty="0"/>
          </a:p>
          <a:p>
            <a:endParaRPr lang="en-US" sz="2800" dirty="0"/>
          </a:p>
        </p:txBody>
      </p:sp>
      <p:pic>
        <p:nvPicPr>
          <p:cNvPr id="7" name="Picture 6"/>
          <p:cNvPicPr>
            <a:picLocks noChangeAspect="1"/>
          </p:cNvPicPr>
          <p:nvPr/>
        </p:nvPicPr>
        <p:blipFill>
          <a:blip r:embed="rId2"/>
          <a:stretch>
            <a:fillRect/>
          </a:stretch>
        </p:blipFill>
        <p:spPr>
          <a:xfrm>
            <a:off x="2264488" y="1506347"/>
            <a:ext cx="5254108" cy="4104068"/>
          </a:xfrm>
          <a:prstGeom prst="rect">
            <a:avLst/>
          </a:prstGeom>
        </p:spPr>
      </p:pic>
    </p:spTree>
    <p:extLst>
      <p:ext uri="{BB962C8B-B14F-4D97-AF65-F5344CB8AC3E}">
        <p14:creationId xmlns:p14="http://schemas.microsoft.com/office/powerpoint/2010/main" val="3399670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6</a:t>
            </a:fld>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a:xfrm>
            <a:off x="1142503" y="906463"/>
            <a:ext cx="7498079" cy="5303837"/>
          </a:xfrm>
        </p:spPr>
        <p:txBody>
          <a:bodyPr/>
          <a:lstStyle/>
          <a:p>
            <a:pPr marL="0" indent="0">
              <a:buNone/>
            </a:pPr>
            <a:endParaRPr lang="en-US" sz="2800" dirty="0"/>
          </a:p>
          <a:p>
            <a:endParaRPr lang="en-US" sz="2800" dirty="0"/>
          </a:p>
          <a:p>
            <a:endParaRPr lang="en-US" sz="2800" dirty="0"/>
          </a:p>
          <a:p>
            <a:pPr marL="0" indent="0">
              <a:buNone/>
            </a:pPr>
            <a:r>
              <a:rPr lang="en-US" sz="2800" dirty="0"/>
              <a:t>                                  </a:t>
            </a:r>
          </a:p>
          <a:p>
            <a:endParaRPr lang="en-US" sz="2800" dirty="0"/>
          </a:p>
          <a:p>
            <a:endParaRPr lang="en-US" sz="2800" dirty="0"/>
          </a:p>
          <a:p>
            <a:pPr marL="0" indent="0">
              <a:buNone/>
            </a:pPr>
            <a:endParaRPr lang="en-US" sz="2800" dirty="0"/>
          </a:p>
        </p:txBody>
      </p:sp>
      <p:pic>
        <p:nvPicPr>
          <p:cNvPr id="3" name="Picture 2"/>
          <p:cNvPicPr>
            <a:picLocks noChangeAspect="1"/>
          </p:cNvPicPr>
          <p:nvPr/>
        </p:nvPicPr>
        <p:blipFill>
          <a:blip r:embed="rId2"/>
          <a:stretch>
            <a:fillRect/>
          </a:stretch>
        </p:blipFill>
        <p:spPr>
          <a:xfrm>
            <a:off x="1084171" y="1755619"/>
            <a:ext cx="7614741" cy="3351662"/>
          </a:xfrm>
          <a:prstGeom prst="rect">
            <a:avLst/>
          </a:prstGeom>
        </p:spPr>
      </p:pic>
    </p:spTree>
    <p:extLst>
      <p:ext uri="{BB962C8B-B14F-4D97-AF65-F5344CB8AC3E}">
        <p14:creationId xmlns:p14="http://schemas.microsoft.com/office/powerpoint/2010/main" val="3832761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7</a:t>
            </a:fld>
            <a:endParaRPr lang="en-US" dirty="0"/>
          </a:p>
        </p:txBody>
      </p:sp>
      <p:sp>
        <p:nvSpPr>
          <p:cNvPr id="3" name="Title 2">
            <a:extLst>
              <a:ext uri="{FF2B5EF4-FFF2-40B4-BE49-F238E27FC236}">
                <a16:creationId xmlns:a16="http://schemas.microsoft.com/office/drawing/2014/main" id="{376C8B75-C5D1-5743-9ABC-B5562728B55A}"/>
              </a:ext>
            </a:extLst>
          </p:cNvPr>
          <p:cNvSpPr>
            <a:spLocks noGrp="1"/>
          </p:cNvSpPr>
          <p:nvPr>
            <p:ph type="title"/>
          </p:nvPr>
        </p:nvSpPr>
        <p:spPr/>
        <p:txBody>
          <a:bodyPr/>
          <a:lstStyle/>
          <a:p>
            <a:pPr algn="ctr"/>
            <a:r>
              <a:rPr lang="en-US" dirty="0">
                <a:latin typeface="Arial" panose="020B0604020202020204" pitchFamily="34" charset="0"/>
              </a:rPr>
              <a:t>The Realities of ADA Website Litigation</a:t>
            </a:r>
            <a:endParaRPr lang="en-US" dirty="0"/>
          </a:p>
        </p:txBody>
      </p:sp>
      <p:sp>
        <p:nvSpPr>
          <p:cNvPr id="4" name="Text Placeholder 3">
            <a:extLst>
              <a:ext uri="{FF2B5EF4-FFF2-40B4-BE49-F238E27FC236}">
                <a16:creationId xmlns:a16="http://schemas.microsoft.com/office/drawing/2014/main" id="{AA3F2A6D-46C7-C047-92A3-F8B27BA6F68E}"/>
              </a:ext>
            </a:extLst>
          </p:cNvPr>
          <p:cNvSpPr>
            <a:spLocks noGrp="1"/>
          </p:cNvSpPr>
          <p:nvPr>
            <p:ph type="body" sz="quarter" idx="12"/>
          </p:nvPr>
        </p:nvSpPr>
        <p:spPr/>
        <p:txBody>
          <a:bodyPr/>
          <a:lstStyle/>
          <a:p>
            <a:r>
              <a:rPr lang="en-US" sz="2800" dirty="0"/>
              <a:t>No pre-suit requirements</a:t>
            </a:r>
          </a:p>
          <a:p>
            <a:r>
              <a:rPr lang="en-US" sz="2800" dirty="0"/>
              <a:t>ADA does not permit recovery of monetary damages; only injunctive relief (recovery of compensatory and statutory damages under state law)</a:t>
            </a:r>
          </a:p>
          <a:p>
            <a:r>
              <a:rPr lang="en-US" sz="2800" dirty="0"/>
              <a:t>Prevailing plaintiffs entitled to attorneys’ fees</a:t>
            </a:r>
            <a:endParaRPr lang="en-US" sz="1000" dirty="0"/>
          </a:p>
          <a:p>
            <a:r>
              <a:rPr lang="en-US" sz="2800" dirty="0"/>
              <a:t>Almost everyone settles immediately </a:t>
            </a:r>
          </a:p>
          <a:p>
            <a:r>
              <a:rPr lang="en-US" sz="2800" dirty="0"/>
              <a:t>Serial ADA litigants </a:t>
            </a:r>
          </a:p>
          <a:p>
            <a:r>
              <a:rPr lang="en-US" sz="2800" dirty="0"/>
              <a:t>More class actions</a:t>
            </a:r>
          </a:p>
          <a:p>
            <a:endParaRPr lang="en-US" sz="2800" dirty="0"/>
          </a:p>
        </p:txBody>
      </p:sp>
    </p:spTree>
    <p:extLst>
      <p:ext uri="{BB962C8B-B14F-4D97-AF65-F5344CB8AC3E}">
        <p14:creationId xmlns:p14="http://schemas.microsoft.com/office/powerpoint/2010/main" val="217564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2138EB-2FD0-C448-8AB9-E94D70E71D66}"/>
              </a:ext>
            </a:extLst>
          </p:cNvPr>
          <p:cNvSpPr>
            <a:spLocks noGrp="1"/>
          </p:cNvSpPr>
          <p:nvPr>
            <p:ph type="sldNum" sz="quarter" idx="11"/>
          </p:nvPr>
        </p:nvSpPr>
        <p:spPr/>
        <p:txBody>
          <a:bodyPr/>
          <a:lstStyle/>
          <a:p>
            <a:fld id="{7815BBDA-0295-214D-8F35-7BAA04DD6A5D}" type="slidenum">
              <a:rPr lang="en-US" smtClean="0"/>
              <a:pPr/>
              <a:t>8</a:t>
            </a:fld>
            <a:endParaRPr lang="en-US" dirty="0"/>
          </a:p>
        </p:txBody>
      </p:sp>
      <p:sp>
        <p:nvSpPr>
          <p:cNvPr id="6" name="Rectangle 5"/>
          <p:cNvSpPr/>
          <p:nvPr/>
        </p:nvSpPr>
        <p:spPr>
          <a:xfrm>
            <a:off x="1142503" y="612845"/>
            <a:ext cx="7321875" cy="5078313"/>
          </a:xfrm>
          <a:prstGeom prst="rect">
            <a:avLst/>
          </a:prstGeom>
        </p:spPr>
        <p:txBody>
          <a:bodyPr wrap="square">
            <a:spAutoFit/>
          </a:bodyPr>
          <a:lstStyle/>
          <a:p>
            <a:endParaRPr lang="en-US" dirty="0"/>
          </a:p>
          <a:p>
            <a:r>
              <a:rPr lang="en-US" dirty="0"/>
              <a:t>Title III provides:</a:t>
            </a:r>
          </a:p>
          <a:p>
            <a:endParaRPr lang="en-US" dirty="0"/>
          </a:p>
          <a:p>
            <a:r>
              <a:rPr lang="en-US" b="1" dirty="0">
                <a:solidFill>
                  <a:srgbClr val="FF0000"/>
                </a:solidFill>
              </a:rPr>
              <a:t>No individual shall be discriminated against on the basis of disability in the full and equal enjoyment </a:t>
            </a:r>
            <a:r>
              <a:rPr lang="en-US" dirty="0"/>
              <a:t>of the goods, services, facilities, privileges, advantages, or accommodations </a:t>
            </a:r>
            <a:r>
              <a:rPr lang="en-US" b="1" dirty="0">
                <a:solidFill>
                  <a:srgbClr val="FF0000"/>
                </a:solidFill>
              </a:rPr>
              <a:t>of any place of public accommodation</a:t>
            </a:r>
            <a:r>
              <a:rPr lang="en-US" dirty="0"/>
              <a:t> by any person who owns, leases (or leases to), or operates a place of public accommodation.</a:t>
            </a:r>
          </a:p>
          <a:p>
            <a:r>
              <a:rPr lang="en-US" dirty="0"/>
              <a:t> </a:t>
            </a:r>
          </a:p>
          <a:p>
            <a:endParaRPr lang="en-US" dirty="0"/>
          </a:p>
          <a:p>
            <a:r>
              <a:rPr lang="en-US" dirty="0"/>
              <a:t>Public accommodations include:</a:t>
            </a:r>
          </a:p>
          <a:p>
            <a:endParaRPr lang="en-US" dirty="0"/>
          </a:p>
          <a:p>
            <a:r>
              <a:rPr lang="en-US" dirty="0"/>
              <a:t>Hotels, restaurants, bars, movie theatres, concerts halls, grocery stores, clothing stores, hardware stores, shopping centers, and other sales or rental establishments, the offices of an accountant or lawyer, pharmacy, insurance office, professional office of a health care provider, as well as amusement parks or other places of exercise or recreation.</a:t>
            </a:r>
          </a:p>
        </p:txBody>
      </p:sp>
    </p:spTree>
    <p:extLst>
      <p:ext uri="{BB962C8B-B14F-4D97-AF65-F5344CB8AC3E}">
        <p14:creationId xmlns:p14="http://schemas.microsoft.com/office/powerpoint/2010/main" val="1017737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B1AE13-144E-A44B-9B76-96D39FCCDC71}"/>
              </a:ext>
            </a:extLst>
          </p:cNvPr>
          <p:cNvSpPr>
            <a:spLocks noGrp="1"/>
          </p:cNvSpPr>
          <p:nvPr>
            <p:ph type="sldNum" sz="quarter" idx="11"/>
          </p:nvPr>
        </p:nvSpPr>
        <p:spPr/>
        <p:txBody>
          <a:bodyPr/>
          <a:lstStyle/>
          <a:p>
            <a:fld id="{7815BBDA-0295-214D-8F35-7BAA04DD6A5D}" type="slidenum">
              <a:rPr lang="en-US" smtClean="0"/>
              <a:pPr/>
              <a:t>9</a:t>
            </a:fld>
            <a:endParaRPr lang="en-US" dirty="0"/>
          </a:p>
        </p:txBody>
      </p:sp>
      <p:sp>
        <p:nvSpPr>
          <p:cNvPr id="3" name="Title 2">
            <a:extLst>
              <a:ext uri="{FF2B5EF4-FFF2-40B4-BE49-F238E27FC236}">
                <a16:creationId xmlns:a16="http://schemas.microsoft.com/office/drawing/2014/main" id="{572BF2A2-28D5-2F42-B532-9522BA435635}"/>
              </a:ext>
            </a:extLst>
          </p:cNvPr>
          <p:cNvSpPr>
            <a:spLocks noGrp="1"/>
          </p:cNvSpPr>
          <p:nvPr>
            <p:ph type="title"/>
          </p:nvPr>
        </p:nvSpPr>
        <p:spPr>
          <a:xfrm>
            <a:off x="1280160" y="274320"/>
            <a:ext cx="7498079" cy="818686"/>
          </a:xfrm>
        </p:spPr>
        <p:txBody>
          <a:bodyPr/>
          <a:lstStyle/>
          <a:p>
            <a:r>
              <a:rPr lang="en-US" dirty="0"/>
              <a:t>Who does Title III of the ADA protect and how is “disability” defined?</a:t>
            </a:r>
          </a:p>
        </p:txBody>
      </p:sp>
      <p:sp>
        <p:nvSpPr>
          <p:cNvPr id="4" name="Text Placeholder 3">
            <a:extLst>
              <a:ext uri="{FF2B5EF4-FFF2-40B4-BE49-F238E27FC236}">
                <a16:creationId xmlns:a16="http://schemas.microsoft.com/office/drawing/2014/main" id="{E44654D0-D405-774A-9F4A-86A42C9002F4}"/>
              </a:ext>
            </a:extLst>
          </p:cNvPr>
          <p:cNvSpPr>
            <a:spLocks noGrp="1"/>
          </p:cNvSpPr>
          <p:nvPr>
            <p:ph type="body" sz="quarter" idx="12"/>
          </p:nvPr>
        </p:nvSpPr>
        <p:spPr/>
        <p:txBody>
          <a:bodyPr/>
          <a:lstStyle/>
          <a:p>
            <a:pPr lvl="0"/>
            <a:endParaRPr lang="en-US" dirty="0"/>
          </a:p>
          <a:p>
            <a:pPr lvl="0"/>
            <a:r>
              <a:rPr lang="en-US" sz="2800" dirty="0"/>
              <a:t>Large group of potential plaintiffs</a:t>
            </a:r>
          </a:p>
          <a:p>
            <a:pPr lvl="0"/>
            <a:endParaRPr lang="en-US" sz="2800" dirty="0"/>
          </a:p>
          <a:p>
            <a:pPr lvl="0"/>
            <a:r>
              <a:rPr lang="en-US" sz="2800" dirty="0"/>
              <a:t>Disability is defined broadly</a:t>
            </a:r>
          </a:p>
        </p:txBody>
      </p:sp>
    </p:spTree>
    <p:extLst>
      <p:ext uri="{BB962C8B-B14F-4D97-AF65-F5344CB8AC3E}">
        <p14:creationId xmlns:p14="http://schemas.microsoft.com/office/powerpoint/2010/main" val="3005404941"/>
      </p:ext>
    </p:extLst>
  </p:cSld>
  <p:clrMapOvr>
    <a:masterClrMapping/>
  </p:clrMapOvr>
</p:sld>
</file>

<file path=ppt/theme/theme1.xml><?xml version="1.0" encoding="utf-8"?>
<a:theme xmlns:a="http://schemas.openxmlformats.org/drawingml/2006/main" name="GRSM Theme">
  <a:themeElements>
    <a:clrScheme name="Custom 2">
      <a:dk1>
        <a:srgbClr val="000000"/>
      </a:dk1>
      <a:lt1>
        <a:srgbClr val="FFFFFF"/>
      </a:lt1>
      <a:dk2>
        <a:srgbClr val="00386B"/>
      </a:dk2>
      <a:lt2>
        <a:srgbClr val="BABABA"/>
      </a:lt2>
      <a:accent1>
        <a:srgbClr val="F1C400"/>
      </a:accent1>
      <a:accent2>
        <a:srgbClr val="437BA5"/>
      </a:accent2>
      <a:accent3>
        <a:srgbClr val="1E3660"/>
      </a:accent3>
      <a:accent4>
        <a:srgbClr val="0A1940"/>
      </a:accent4>
      <a:accent5>
        <a:srgbClr val="FFBF00"/>
      </a:accent5>
      <a:accent6>
        <a:srgbClr val="FFDC35"/>
      </a:accent6>
      <a:hlink>
        <a:srgbClr val="FFF300"/>
      </a:hlink>
      <a:folHlink>
        <a:srgbClr val="93A70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SM  - Your 50 State Partner - PPT Template - 2019" id="{31720AC7-13E9-4315-8E3C-E70AD2D64583}" vid="{4385AC3E-E4A7-47A4-AE02-A8D72F0A16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p r o p e r t i e s   x m l n s = " h t t p : / / w w w . i m a n a g e . c o m / w o r k / x m l s c h e m a " >  
     < d o c u m e n t i d > L E G A L ! 4 7 8 4 6 6 8 8 . 1 < / d o c u m e n t i d >  
     < s e n d e r i d > S W I E S E L G R E N < / s e n d e r i d >  
     < s e n d e r e m a i l > s t o m k i n @ g r s m . c o m < / s e n d e r e m a i l >  
     < l a s t m o d i f i e d > 2 0 1 9 - 1 0 - 0 4 T 0 9 : 4 4 : 3 8 . 0 0 0 0 0 0 0 - 0 4 : 0 0 < / l a s t m o d i f i e d >  
     < d a t a b a s e > L E G A L < / d a t a b a s e >  
 < / p r o p e r t i e s > 
</file>

<file path=customXml/itemProps1.xml><?xml version="1.0" encoding="utf-8"?>
<ds:datastoreItem xmlns:ds="http://schemas.openxmlformats.org/officeDocument/2006/customXml" ds:itemID="{95A6344B-55AC-473E-9E79-A6CE3C57BFF8}">
  <ds:schemaRefs>
    <ds:schemaRef ds:uri="http://www.imanage.com/work/xmlschema"/>
  </ds:schemaRefs>
</ds:datastoreItem>
</file>

<file path=docProps/app.xml><?xml version="1.0" encoding="utf-8"?>
<Properties xmlns="http://schemas.openxmlformats.org/officeDocument/2006/extended-properties" xmlns:vt="http://schemas.openxmlformats.org/officeDocument/2006/docPropsVTypes">
  <Template>GRSM  - Your 50 State Partner - PPT Template - 2019</Template>
  <TotalTime>795</TotalTime>
  <Words>1977</Words>
  <Application>Microsoft Office PowerPoint</Application>
  <PresentationFormat>On-screen Show (4:3)</PresentationFormat>
  <Paragraphs>288</Paragraphs>
  <Slides>36</Slides>
  <Notes>3</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System Font Regular</vt:lpstr>
      <vt:lpstr>Times New Roman</vt:lpstr>
      <vt:lpstr>GRSM Theme</vt:lpstr>
      <vt:lpstr>PowerPoint Presentation</vt:lpstr>
      <vt:lpstr>The Typical Demand Letter</vt:lpstr>
      <vt:lpstr>PowerPoint Presentation</vt:lpstr>
      <vt:lpstr>Three Options</vt:lpstr>
      <vt:lpstr>PowerPoint Presentation</vt:lpstr>
      <vt:lpstr>PowerPoint Presentation</vt:lpstr>
      <vt:lpstr>The Realities of ADA Website Litigation</vt:lpstr>
      <vt:lpstr>PowerPoint Presentation</vt:lpstr>
      <vt:lpstr>Who does Title III of the ADA protect and how is “disability” defined?</vt:lpstr>
      <vt:lpstr>Disability is defined as:</vt:lpstr>
      <vt:lpstr>Discrimination prohibited by the ADA includes, among other things:</vt:lpstr>
      <vt:lpstr>PowerPoint Presentation</vt:lpstr>
      <vt:lpstr>What does ADA website compliance mean?</vt:lpstr>
      <vt:lpstr>PowerPoint Presentation</vt:lpstr>
      <vt:lpstr>Impacted website consumers</vt:lpstr>
      <vt:lpstr>Assistive Technology Devices </vt:lpstr>
      <vt:lpstr>Assistive Technology Devices</vt:lpstr>
      <vt:lpstr>PowerPoint Presentation</vt:lpstr>
      <vt:lpstr>Web Content Accessibility Guidelines (WCAG) 2.0</vt:lpstr>
      <vt:lpstr>PowerPoint Presentation</vt:lpstr>
      <vt:lpstr>PowerPoint Presentation</vt:lpstr>
      <vt:lpstr>PowerPoint Presentation</vt:lpstr>
      <vt:lpstr>Perceivable</vt:lpstr>
      <vt:lpstr>Operable</vt:lpstr>
      <vt:lpstr>Understandable</vt:lpstr>
      <vt:lpstr>Robust</vt:lpstr>
      <vt:lpstr>PowerPoint Presentation</vt:lpstr>
      <vt:lpstr>Is a website a “place of public accommodation?”</vt:lpstr>
      <vt:lpstr>Robles v. Domino’s Pizza, LLC, 913 F.3d 898 (9th Cir. 2019)</vt:lpstr>
      <vt:lpstr>Thurston v. Midvale Corp., 2019 Cal. App. LEXIS 830 (Ct. App. Sep. 3, 2019)</vt:lpstr>
      <vt:lpstr>Lucius v. G-III Apparel Grp., Ltd, 2019 U.S. Dist. LEXIS 126810 (S.D. Fla. July 29, 2019)</vt:lpstr>
      <vt:lpstr>Nat’l Ass’n of the Deaf v. Harvard Univ., 377 F.Supp. 3d 49 (D.Mass. 2019)  </vt:lpstr>
      <vt:lpstr>PowerPoint Presentation</vt:lpstr>
      <vt:lpstr>Diaz v. The Kroger Co., No. 18 Civ. 7953 (KPF) (S.D.N.Y. June 4, 2019)</vt:lpstr>
      <vt:lpstr>Prevention</vt:lpstr>
      <vt:lpstr>PowerPoint Presentation</vt:lpstr>
    </vt:vector>
  </TitlesOfParts>
  <Company>Gordon Rees Scully Mansukahni LLP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Heather Shearer</dc:creator>
  <cp:lastModifiedBy>Brannan Willson</cp:lastModifiedBy>
  <cp:revision>116</cp:revision>
  <cp:lastPrinted>2017-06-01T21:16:03Z</cp:lastPrinted>
  <dcterms:created xsi:type="dcterms:W3CDTF">2019-04-23T18:31:58Z</dcterms:created>
  <dcterms:modified xsi:type="dcterms:W3CDTF">2019-10-04T16:44:34Z</dcterms:modified>
</cp:coreProperties>
</file>